
<file path=[Content_Types].xml><?xml version="1.0" encoding="utf-8"?>
<Types xmlns="http://schemas.openxmlformats.org/package/2006/content-types">
  <Default Extension="fntdata" ContentType="application/x-fontdata"/>
  <Default Extension="jfif" ContentType="image/jpeg"/>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3"/>
  </p:notesMasterIdLst>
  <p:sldIdLst>
    <p:sldId id="256" r:id="rId5"/>
    <p:sldId id="257" r:id="rId6"/>
    <p:sldId id="258" r:id="rId7"/>
    <p:sldId id="279" r:id="rId8"/>
    <p:sldId id="277" r:id="rId9"/>
    <p:sldId id="259" r:id="rId10"/>
    <p:sldId id="283" r:id="rId11"/>
    <p:sldId id="285" r:id="rId12"/>
    <p:sldId id="284" r:id="rId13"/>
    <p:sldId id="262" r:id="rId14"/>
    <p:sldId id="263" r:id="rId15"/>
    <p:sldId id="264" r:id="rId16"/>
    <p:sldId id="265" r:id="rId17"/>
    <p:sldId id="266" r:id="rId18"/>
    <p:sldId id="281" r:id="rId19"/>
    <p:sldId id="267" r:id="rId20"/>
    <p:sldId id="268" r:id="rId21"/>
    <p:sldId id="269" r:id="rId22"/>
    <p:sldId id="270" r:id="rId23"/>
    <p:sldId id="271" r:id="rId24"/>
    <p:sldId id="272" r:id="rId25"/>
    <p:sldId id="273" r:id="rId26"/>
    <p:sldId id="274" r:id="rId27"/>
    <p:sldId id="286" r:id="rId28"/>
    <p:sldId id="287" r:id="rId29"/>
    <p:sldId id="275" r:id="rId30"/>
    <p:sldId id="278" r:id="rId31"/>
    <p:sldId id="276" r:id="rId32"/>
  </p:sldIdLst>
  <p:sldSz cx="18288000" cy="10287000"/>
  <p:notesSz cx="6858000" cy="9144000"/>
  <p:embeddedFontLst>
    <p:embeddedFont>
      <p:font typeface="Arimo" panose="020B0604020202020204" charset="0"/>
      <p:regular r:id="rId34"/>
    </p:embeddedFont>
    <p:embeddedFont>
      <p:font typeface="Fira Sans" panose="020B0503050000020004" pitchFamily="34" charset="0"/>
      <p:regular r:id="rId35"/>
      <p:bold r:id="rId36"/>
      <p:italic r:id="rId37"/>
      <p:boldItalic r:id="rId38"/>
    </p:embeddedFont>
    <p:embeddedFont>
      <p:font typeface="Fira Sans Bold" panose="020B0803050000020004" pitchFamily="34" charset="0"/>
      <p:regular r:id="rId39"/>
      <p:bold r:id="rId40"/>
    </p:embeddedFont>
    <p:embeddedFont>
      <p:font typeface="Fira Sans Bold Italics" panose="020B0604020202020204" charset="0"/>
      <p:regular r:id="rId41"/>
      <p:bold r:id="rId42"/>
      <p:italic r:id="rId43"/>
      <p:boldItalic r:id="rId44"/>
    </p:embeddedFont>
    <p:embeddedFont>
      <p:font typeface="Fira Sans Light" panose="020B0403050000020004" pitchFamily="34" charset="0"/>
      <p:regular r:id="rId45"/>
      <p:italic r:id="rId46"/>
    </p:embeddedFont>
    <p:embeddedFont>
      <p:font typeface="Fira Sans Light Italics" panose="020B0604020202020204" charset="0"/>
      <p:regular r:id="rId47"/>
      <p:italic r:id="rId48"/>
    </p:embeddedFont>
    <p:embeddedFont>
      <p:font typeface="Fira Sans Medium" panose="020B0603050000020004" pitchFamily="34" charset="0"/>
      <p:regular r:id="rId49"/>
      <p: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B04388-FDE2-A137-494C-C6CB067CE76F}" name="Roberto Ferrigno" initials="RF" userId="S::roberto@luminaconsult.eu::b207a453-3595-4207-8ac8-716e46be648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5FF"/>
    <a:srgbClr val="00A281"/>
    <a:srgbClr val="F4F4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AF14F0-E013-BE80-DDC2-F4EF7010F7C5}" v="631" dt="2024-03-14T18:39:25.9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26" autoAdjust="0"/>
  </p:normalViewPr>
  <p:slideViewPr>
    <p:cSldViewPr>
      <p:cViewPr varScale="1">
        <p:scale>
          <a:sx n="70" d="100"/>
          <a:sy n="70" d="100"/>
        </p:scale>
        <p:origin x="84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stasiya Bondar" userId="S::anastasiya@luminaconsult.eu::08301cdd-d3ec-4653-8b89-c78ac3c1aa8e" providerId="AD" clId="Web-{0EAF14F0-E013-BE80-DDC2-F4EF7010F7C5}"/>
    <pc:docChg chg="addSld modSld">
      <pc:chgData name="Anastasiya Bondar" userId="S::anastasiya@luminaconsult.eu::08301cdd-d3ec-4653-8b89-c78ac3c1aa8e" providerId="AD" clId="Web-{0EAF14F0-E013-BE80-DDC2-F4EF7010F7C5}" dt="2024-03-14T18:39:25.960" v="395" actId="20577"/>
      <pc:docMkLst>
        <pc:docMk/>
      </pc:docMkLst>
      <pc:sldChg chg="modSp">
        <pc:chgData name="Anastasiya Bondar" userId="S::anastasiya@luminaconsult.eu::08301cdd-d3ec-4653-8b89-c78ac3c1aa8e" providerId="AD" clId="Web-{0EAF14F0-E013-BE80-DDC2-F4EF7010F7C5}" dt="2024-03-14T17:21:06.868" v="2" actId="20577"/>
        <pc:sldMkLst>
          <pc:docMk/>
          <pc:sldMk cId="0" sldId="271"/>
        </pc:sldMkLst>
        <pc:spChg chg="mod">
          <ac:chgData name="Anastasiya Bondar" userId="S::anastasiya@luminaconsult.eu::08301cdd-d3ec-4653-8b89-c78ac3c1aa8e" providerId="AD" clId="Web-{0EAF14F0-E013-BE80-DDC2-F4EF7010F7C5}" dt="2024-03-14T17:21:06.868" v="2" actId="20577"/>
          <ac:spMkLst>
            <pc:docMk/>
            <pc:sldMk cId="0" sldId="271"/>
            <ac:spMk id="11" creationId="{00000000-0000-0000-0000-000000000000}"/>
          </ac:spMkLst>
        </pc:spChg>
      </pc:sldChg>
      <pc:sldChg chg="modSp">
        <pc:chgData name="Anastasiya Bondar" userId="S::anastasiya@luminaconsult.eu::08301cdd-d3ec-4653-8b89-c78ac3c1aa8e" providerId="AD" clId="Web-{0EAF14F0-E013-BE80-DDC2-F4EF7010F7C5}" dt="2024-03-14T17:31:22.592" v="58" actId="1076"/>
        <pc:sldMkLst>
          <pc:docMk/>
          <pc:sldMk cId="0" sldId="274"/>
        </pc:sldMkLst>
        <pc:spChg chg="mod">
          <ac:chgData name="Anastasiya Bondar" userId="S::anastasiya@luminaconsult.eu::08301cdd-d3ec-4653-8b89-c78ac3c1aa8e" providerId="AD" clId="Web-{0EAF14F0-E013-BE80-DDC2-F4EF7010F7C5}" dt="2024-03-14T17:31:22.592" v="58" actId="1076"/>
          <ac:spMkLst>
            <pc:docMk/>
            <pc:sldMk cId="0" sldId="274"/>
            <ac:spMk id="8" creationId="{00000000-0000-0000-0000-000000000000}"/>
          </ac:spMkLst>
        </pc:spChg>
      </pc:sldChg>
      <pc:sldChg chg="addSp delSp modSp add replId">
        <pc:chgData name="Anastasiya Bondar" userId="S::anastasiya@luminaconsult.eu::08301cdd-d3ec-4653-8b89-c78ac3c1aa8e" providerId="AD" clId="Web-{0EAF14F0-E013-BE80-DDC2-F4EF7010F7C5}" dt="2024-03-14T18:39:25.960" v="395" actId="20577"/>
        <pc:sldMkLst>
          <pc:docMk/>
          <pc:sldMk cId="1638514783" sldId="286"/>
        </pc:sldMkLst>
        <pc:spChg chg="mod">
          <ac:chgData name="Anastasiya Bondar" userId="S::anastasiya@luminaconsult.eu::08301cdd-d3ec-4653-8b89-c78ac3c1aa8e" providerId="AD" clId="Web-{0EAF14F0-E013-BE80-DDC2-F4EF7010F7C5}" dt="2024-03-14T18:39:25.960" v="395" actId="20577"/>
          <ac:spMkLst>
            <pc:docMk/>
            <pc:sldMk cId="1638514783" sldId="286"/>
            <ac:spMk id="8" creationId="{00000000-0000-0000-0000-000000000000}"/>
          </ac:spMkLst>
        </pc:spChg>
        <pc:spChg chg="mod">
          <ac:chgData name="Anastasiya Bondar" userId="S::anastasiya@luminaconsult.eu::08301cdd-d3ec-4653-8b89-c78ac3c1aa8e" providerId="AD" clId="Web-{0EAF14F0-E013-BE80-DDC2-F4EF7010F7C5}" dt="2024-03-14T17:42:47.615" v="161" actId="20577"/>
          <ac:spMkLst>
            <pc:docMk/>
            <pc:sldMk cId="1638514783" sldId="286"/>
            <ac:spMk id="11" creationId="{00000000-0000-0000-0000-000000000000}"/>
          </ac:spMkLst>
        </pc:spChg>
        <pc:grpChg chg="add del">
          <ac:chgData name="Anastasiya Bondar" userId="S::anastasiya@luminaconsult.eu::08301cdd-d3ec-4653-8b89-c78ac3c1aa8e" providerId="AD" clId="Web-{0EAF14F0-E013-BE80-DDC2-F4EF7010F7C5}" dt="2024-03-14T17:26:14.222" v="27"/>
          <ac:grpSpMkLst>
            <pc:docMk/>
            <pc:sldMk cId="1638514783" sldId="286"/>
            <ac:grpSpMk id="6" creationId="{00000000-0000-0000-0000-000000000000}"/>
          </ac:grpSpMkLst>
        </pc:grpChg>
        <pc:picChg chg="add del mod modCrop">
          <ac:chgData name="Anastasiya Bondar" userId="S::anastasiya@luminaconsult.eu::08301cdd-d3ec-4653-8b89-c78ac3c1aa8e" providerId="AD" clId="Web-{0EAF14F0-E013-BE80-DDC2-F4EF7010F7C5}" dt="2024-03-14T17:59:04.273" v="179"/>
          <ac:picMkLst>
            <pc:docMk/>
            <pc:sldMk cId="1638514783" sldId="286"/>
            <ac:picMk id="12" creationId="{46D8F4CB-0E98-8271-0916-DE25A959C9DC}"/>
          </ac:picMkLst>
        </pc:picChg>
        <pc:picChg chg="add del mod">
          <ac:chgData name="Anastasiya Bondar" userId="S::anastasiya@luminaconsult.eu::08301cdd-d3ec-4653-8b89-c78ac3c1aa8e" providerId="AD" clId="Web-{0EAF14F0-E013-BE80-DDC2-F4EF7010F7C5}" dt="2024-03-14T17:59:01.742" v="178"/>
          <ac:picMkLst>
            <pc:docMk/>
            <pc:sldMk cId="1638514783" sldId="286"/>
            <ac:picMk id="13" creationId="{D76F793B-E861-7F7B-17A7-142F58E65C88}"/>
          </ac:picMkLst>
        </pc:picChg>
        <pc:picChg chg="add del mod">
          <ac:chgData name="Anastasiya Bondar" userId="S::anastasiya@luminaconsult.eu::08301cdd-d3ec-4653-8b89-c78ac3c1aa8e" providerId="AD" clId="Web-{0EAF14F0-E013-BE80-DDC2-F4EF7010F7C5}" dt="2024-03-14T17:58:53.882" v="175"/>
          <ac:picMkLst>
            <pc:docMk/>
            <pc:sldMk cId="1638514783" sldId="286"/>
            <ac:picMk id="14" creationId="{1CA1DE79-6473-1CE0-3FAA-C9076DB40E1F}"/>
          </ac:picMkLst>
        </pc:picChg>
      </pc:sldChg>
      <pc:sldChg chg="addSp delSp modSp add replId">
        <pc:chgData name="Anastasiya Bondar" userId="S::anastasiya@luminaconsult.eu::08301cdd-d3ec-4653-8b89-c78ac3c1aa8e" providerId="AD" clId="Web-{0EAF14F0-E013-BE80-DDC2-F4EF7010F7C5}" dt="2024-03-14T18:37:19.457" v="340" actId="20577"/>
        <pc:sldMkLst>
          <pc:docMk/>
          <pc:sldMk cId="2549375640" sldId="287"/>
        </pc:sldMkLst>
        <pc:spChg chg="mod">
          <ac:chgData name="Anastasiya Bondar" userId="S::anastasiya@luminaconsult.eu::08301cdd-d3ec-4653-8b89-c78ac3c1aa8e" providerId="AD" clId="Web-{0EAF14F0-E013-BE80-DDC2-F4EF7010F7C5}" dt="2024-03-14T18:37:19.457" v="340" actId="20577"/>
          <ac:spMkLst>
            <pc:docMk/>
            <pc:sldMk cId="2549375640" sldId="287"/>
            <ac:spMk id="8" creationId="{00000000-0000-0000-0000-000000000000}"/>
          </ac:spMkLst>
        </pc:spChg>
        <pc:spChg chg="mod">
          <ac:chgData name="Anastasiya Bondar" userId="S::anastasiya@luminaconsult.eu::08301cdd-d3ec-4653-8b89-c78ac3c1aa8e" providerId="AD" clId="Web-{0EAF14F0-E013-BE80-DDC2-F4EF7010F7C5}" dt="2024-03-14T18:36:20.486" v="336" actId="20577"/>
          <ac:spMkLst>
            <pc:docMk/>
            <pc:sldMk cId="2549375640" sldId="287"/>
            <ac:spMk id="11" creationId="{00000000-0000-0000-0000-000000000000}"/>
          </ac:spMkLst>
        </pc:spChg>
        <pc:picChg chg="add mod">
          <ac:chgData name="Anastasiya Bondar" userId="S::anastasiya@luminaconsult.eu::08301cdd-d3ec-4653-8b89-c78ac3c1aa8e" providerId="AD" clId="Web-{0EAF14F0-E013-BE80-DDC2-F4EF7010F7C5}" dt="2024-03-14T17:59:48.603" v="187" actId="1076"/>
          <ac:picMkLst>
            <pc:docMk/>
            <pc:sldMk cId="2549375640" sldId="287"/>
            <ac:picMk id="6" creationId="{9A4DEEFA-383E-C27C-B124-9B41CB710D92}"/>
          </ac:picMkLst>
        </pc:picChg>
        <pc:picChg chg="add del">
          <ac:chgData name="Anastasiya Bondar" userId="S::anastasiya@luminaconsult.eu::08301cdd-d3ec-4653-8b89-c78ac3c1aa8e" providerId="AD" clId="Web-{0EAF14F0-E013-BE80-DDC2-F4EF7010F7C5}" dt="2024-03-14T17:59:31.102" v="185"/>
          <ac:picMkLst>
            <pc:docMk/>
            <pc:sldMk cId="2549375640" sldId="287"/>
            <ac:picMk id="12" creationId="{46D8F4CB-0E98-8271-0916-DE25A959C9D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9B24A-E566-4AEB-97BC-002449EB562B}" type="datetimeFigureOut">
              <a:rPr lang="en-GB" smtClean="0"/>
              <a:t>14/03/2024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3DF20C-FE69-450F-87EC-80A410BDAFC2}" type="slidenum">
              <a:rPr lang="en-GB" smtClean="0"/>
              <a:t>‹N°›</a:t>
            </a:fld>
            <a:endParaRPr lang="en-GB"/>
          </a:p>
        </p:txBody>
      </p:sp>
    </p:spTree>
    <p:extLst>
      <p:ext uri="{BB962C8B-B14F-4D97-AF65-F5344CB8AC3E}">
        <p14:creationId xmlns:p14="http://schemas.microsoft.com/office/powerpoint/2010/main" val="1243753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3DF20C-FE69-450F-87EC-80A410BDAFC2}" type="slidenum">
              <a:rPr lang="en-GB" smtClean="0"/>
              <a:t>3</a:t>
            </a:fld>
            <a:endParaRPr lang="en-GB"/>
          </a:p>
        </p:txBody>
      </p:sp>
    </p:spTree>
    <p:extLst>
      <p:ext uri="{BB962C8B-B14F-4D97-AF65-F5344CB8AC3E}">
        <p14:creationId xmlns:p14="http://schemas.microsoft.com/office/powerpoint/2010/main" val="2179812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71DC1-39A7-0B89-AD43-DEA8742742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C3E529-3DDB-098C-3E8A-74E09C56D6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5E1E77-3BB0-B751-C3EB-189452B2C26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9090213-7F22-8529-D29C-FB7E8436BA8F}"/>
              </a:ext>
            </a:extLst>
          </p:cNvPr>
          <p:cNvSpPr>
            <a:spLocks noGrp="1"/>
          </p:cNvSpPr>
          <p:nvPr>
            <p:ph type="sldNum" sz="quarter" idx="5"/>
          </p:nvPr>
        </p:nvSpPr>
        <p:spPr/>
        <p:txBody>
          <a:bodyPr/>
          <a:lstStyle/>
          <a:p>
            <a:fld id="{FF3DF20C-FE69-450F-87EC-80A410BDAFC2}" type="slidenum">
              <a:rPr lang="en-GB" smtClean="0"/>
              <a:t>4</a:t>
            </a:fld>
            <a:endParaRPr lang="en-GB"/>
          </a:p>
        </p:txBody>
      </p:sp>
    </p:spTree>
    <p:extLst>
      <p:ext uri="{BB962C8B-B14F-4D97-AF65-F5344CB8AC3E}">
        <p14:creationId xmlns:p14="http://schemas.microsoft.com/office/powerpoint/2010/main" val="3006592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77164-BE0C-61A0-E503-6DCC296959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9F483B-6444-F05B-57B7-AB921BBC06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1AAE05-2CDC-F768-17CB-55CD57C40F1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6501976-9830-6481-6A15-074899FA59BC}"/>
              </a:ext>
            </a:extLst>
          </p:cNvPr>
          <p:cNvSpPr>
            <a:spLocks noGrp="1"/>
          </p:cNvSpPr>
          <p:nvPr>
            <p:ph type="sldNum" sz="quarter" idx="5"/>
          </p:nvPr>
        </p:nvSpPr>
        <p:spPr/>
        <p:txBody>
          <a:bodyPr/>
          <a:lstStyle/>
          <a:p>
            <a:fld id="{FF3DF20C-FE69-450F-87EC-80A410BDAFC2}" type="slidenum">
              <a:rPr lang="en-GB" smtClean="0"/>
              <a:t>5</a:t>
            </a:fld>
            <a:endParaRPr lang="en-GB"/>
          </a:p>
        </p:txBody>
      </p:sp>
    </p:spTree>
    <p:extLst>
      <p:ext uri="{BB962C8B-B14F-4D97-AF65-F5344CB8AC3E}">
        <p14:creationId xmlns:p14="http://schemas.microsoft.com/office/powerpoint/2010/main" val="2827039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www.europarl.europa.eu/RegData/etudes/BRIE/2021/654213/EPRS_BRI(2021)654213_EN.pdf"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environment.ec.europa.eu/topics/forests/deforestation/regulation-deforestation-free-products_en"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consilium.europa.eu/en/press/press-releases/2024/02/20/climate-action-council-and-parliament-agree-to-establish-an-eu-carbon-removals-certification-framework/?utm_source=dsms-auto&amp;utm_medium=email&amp;utm_campaign=Climate+action%3a+Council+and+Parliament+agree+to+establish+an+EU+carbon+removals+certification+framework" TargetMode="External"/><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europarl.europa.eu/news/en/press-room/20240308IPR19001/parliament-wants-to-improve-consumer-protection-against-misleading-claims#:~:text=The%20green%20claims%20directive%20would,having%20%E2%80%9Cbio%20based%20content%E2%80%9D"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hyperlink" Target="https://commission.europa.eu/business-economy-euro/doing-business-eu/corporate-sustainability-due-diligence_en" TargetMode="External"/><Relationship Id="rId13" Type="http://schemas.openxmlformats.org/officeDocument/2006/relationships/hyperlink" Target="https://www.europarl.europa.eu/legislative-train/theme-a-european-green-deal/file-substantiating-green-claims" TargetMode="External"/><Relationship Id="rId3" Type="http://schemas.openxmlformats.org/officeDocument/2006/relationships/hyperlink" Target="https://eur-lex.europa.eu/legal-content/IT/TXT/PDF/?uri=CELEX:32019R2088" TargetMode="External"/><Relationship Id="rId7" Type="http://schemas.openxmlformats.org/officeDocument/2006/relationships/hyperlink" Target="https://aplanet.org/it/risorse/tutto-quello-che-devi-sapere-sulla-nuova-tassonomia-dellue/" TargetMode="External"/><Relationship Id="rId12" Type="http://schemas.openxmlformats.org/officeDocument/2006/relationships/hyperlink" Target="https://environment.ec.europa.eu/topics/circular-economy/green-claims_en" TargetMode="External"/><Relationship Id="rId2" Type="http://schemas.openxmlformats.org/officeDocument/2006/relationships/hyperlink" Target="https://www.europarl.europa.eu/RegData/etudes/BRIE/2021/654213/EPRS_BRI(2021)654213_EN.pdf" TargetMode="External"/><Relationship Id="rId16" Type="http://schemas.openxmlformats.org/officeDocument/2006/relationships/hyperlink" Target="https://www.esg360.it/esg-world/rimozione-del-carbonio-accordo-ue-su-un-framework-di-certificazione/" TargetMode="External"/><Relationship Id="rId1" Type="http://schemas.openxmlformats.org/officeDocument/2006/relationships/slideLayout" Target="../slideLayouts/slideLayout7.xml"/><Relationship Id="rId6" Type="http://schemas.openxmlformats.org/officeDocument/2006/relationships/hyperlink" Target="https://eur-lex.europa.eu/legal-content/IT/TXT/PDF/?uri=CELEX:32022L2464" TargetMode="External"/><Relationship Id="rId11" Type="http://schemas.openxmlformats.org/officeDocument/2006/relationships/hyperlink" Target="https://climate.ec.europa.eu/eu-action/sustainable-carbon-cycles/carbon-removal-certification_en" TargetMode="External"/><Relationship Id="rId5" Type="http://schemas.openxmlformats.org/officeDocument/2006/relationships/hyperlink" Target="https://eur-lex.europa.eu/legal-content/IT/TXT/PDF/?uri=CELEX:32020R0852" TargetMode="External"/><Relationship Id="rId15" Type="http://schemas.openxmlformats.org/officeDocument/2006/relationships/hyperlink" Target="https://www.europarl.europa.eu/RegData/etudes/IDAN/2023/751445/EPRS_IDA(2023)751445_EN.pdf" TargetMode="External"/><Relationship Id="rId10" Type="http://schemas.openxmlformats.org/officeDocument/2006/relationships/hyperlink" Target="https://www.europarl.europa.eu/legislative-train/theme-a-european-green-deal/file-carbon-removal-certification" TargetMode="External"/><Relationship Id="rId4" Type="http://schemas.openxmlformats.org/officeDocument/2006/relationships/hyperlink" Target="https://finanzasostenibile.it/wp-content/uploads/2021/09/Tassonomia-europea_WEB.pdf" TargetMode="External"/><Relationship Id="rId9" Type="http://schemas.openxmlformats.org/officeDocument/2006/relationships/hyperlink" Target="https://www.europarl.europa.eu/legislative-train/theme-an-economy-that-works-for-people/file-legislative-proposal-on-sustainable-corporate-governance" TargetMode="External"/><Relationship Id="rId14" Type="http://schemas.openxmlformats.org/officeDocument/2006/relationships/hyperlink" Target="https://www.europarl.europa.eu/pdfs/news/expert/2024/2/press_release/20240212IPR17624/20240212IPR17624_en"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hyperlink" Target="mailto:roberto@luminaconsult.eu"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 Id="rId1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ec.europa.eu/commission/presscorner/detail/en/ip_23_3623"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eca.europa.eu/en/publications/SR-2023-18" TargetMode="External"/><Relationship Id="rId5" Type="http://schemas.openxmlformats.org/officeDocument/2006/relationships/hyperlink" Target="https://www.i4ce.org/en/publication/european-climate-investment-deficit-report-investment-pathway-europe-future/" TargetMode="External"/><Relationship Id="rId4" Type="http://schemas.openxmlformats.org/officeDocument/2006/relationships/hyperlink" Target="https://ec.europa.eu/commission/presscorner/detail/en/ip_24_588"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028700" y="3923517"/>
            <a:ext cx="10383352" cy="2031325"/>
          </a:xfrm>
          <a:prstGeom prst="rect">
            <a:avLst/>
          </a:prstGeom>
        </p:spPr>
        <p:txBody>
          <a:bodyPr wrap="square" lIns="0" tIns="0" rIns="0" bIns="0" rtlCol="0" anchor="t">
            <a:spAutoFit/>
          </a:bodyPr>
          <a:lstStyle/>
          <a:p>
            <a:r>
              <a:rPr lang="en-US" sz="6600" dirty="0">
                <a:solidFill>
                  <a:srgbClr val="333A3B"/>
                </a:solidFill>
                <a:latin typeface="Fira Sans Bold"/>
              </a:rPr>
              <a:t>La </a:t>
            </a:r>
            <a:r>
              <a:rPr lang="en-US" sz="6600" dirty="0" err="1">
                <a:solidFill>
                  <a:srgbClr val="333A3B"/>
                </a:solidFill>
                <a:latin typeface="Fira Sans Bold"/>
              </a:rPr>
              <a:t>sostenibilità</a:t>
            </a:r>
            <a:r>
              <a:rPr lang="en-US" sz="6600" dirty="0">
                <a:solidFill>
                  <a:srgbClr val="333A3B"/>
                </a:solidFill>
                <a:latin typeface="Fira Sans Bold"/>
              </a:rPr>
              <a:t> </a:t>
            </a:r>
            <a:r>
              <a:rPr lang="en-US" sz="6600" dirty="0" err="1">
                <a:solidFill>
                  <a:srgbClr val="333A3B"/>
                </a:solidFill>
                <a:latin typeface="Fira Sans Bold"/>
              </a:rPr>
              <a:t>nel</a:t>
            </a:r>
            <a:r>
              <a:rPr lang="en-US" sz="6600" dirty="0">
                <a:solidFill>
                  <a:srgbClr val="333A3B"/>
                </a:solidFill>
                <a:latin typeface="Fira Sans Bold"/>
              </a:rPr>
              <a:t> </a:t>
            </a:r>
          </a:p>
          <a:p>
            <a:r>
              <a:rPr lang="en-US" sz="6600" dirty="0">
                <a:solidFill>
                  <a:srgbClr val="333A3B"/>
                </a:solidFill>
                <a:latin typeface="Fira Sans Bold"/>
              </a:rPr>
              <a:t>Green Deal </a:t>
            </a:r>
            <a:r>
              <a:rPr lang="en-US" sz="6600" dirty="0" err="1">
                <a:solidFill>
                  <a:srgbClr val="333A3B"/>
                </a:solidFill>
                <a:latin typeface="Fira Sans Bold"/>
              </a:rPr>
              <a:t>Europeo</a:t>
            </a:r>
            <a:endParaRPr lang="en-US" sz="6600" dirty="0">
              <a:solidFill>
                <a:srgbClr val="333A3B"/>
              </a:solidFill>
              <a:latin typeface="Fira Sans Bold"/>
            </a:endParaRPr>
          </a:p>
        </p:txBody>
      </p:sp>
      <p:grpSp>
        <p:nvGrpSpPr>
          <p:cNvPr id="4" name="Group 4"/>
          <p:cNvGrpSpPr/>
          <p:nvPr/>
        </p:nvGrpSpPr>
        <p:grpSpPr>
          <a:xfrm>
            <a:off x="14328902" y="2317173"/>
            <a:ext cx="7321033" cy="6340049"/>
            <a:chOff x="0" y="0"/>
            <a:chExt cx="3619627" cy="3134614"/>
          </a:xfrm>
        </p:grpSpPr>
        <p:sp>
          <p:nvSpPr>
            <p:cNvPr id="5" name="Freeform 5"/>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6" name="Group 6"/>
          <p:cNvGrpSpPr/>
          <p:nvPr/>
        </p:nvGrpSpPr>
        <p:grpSpPr>
          <a:xfrm>
            <a:off x="12122944" y="7035126"/>
            <a:ext cx="4970154" cy="4304177"/>
            <a:chOff x="0" y="0"/>
            <a:chExt cx="3619627" cy="3134614"/>
          </a:xfrm>
        </p:grpSpPr>
        <p:sp>
          <p:nvSpPr>
            <p:cNvPr id="7" name="Freeform 7"/>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8" name="Group 8"/>
          <p:cNvGrpSpPr/>
          <p:nvPr/>
        </p:nvGrpSpPr>
        <p:grpSpPr>
          <a:xfrm>
            <a:off x="12336342" y="5954842"/>
            <a:ext cx="2271679" cy="1967285"/>
            <a:chOff x="0" y="0"/>
            <a:chExt cx="3619627" cy="3134614"/>
          </a:xfrm>
        </p:grpSpPr>
        <p:sp>
          <p:nvSpPr>
            <p:cNvPr id="9" name="Freeform 9"/>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grpSp>
        <p:nvGrpSpPr>
          <p:cNvPr id="10" name="Group 10"/>
          <p:cNvGrpSpPr/>
          <p:nvPr/>
        </p:nvGrpSpPr>
        <p:grpSpPr>
          <a:xfrm>
            <a:off x="13737770" y="373605"/>
            <a:ext cx="3799619" cy="3290488"/>
            <a:chOff x="0" y="0"/>
            <a:chExt cx="3619627" cy="3134614"/>
          </a:xfrm>
        </p:grpSpPr>
        <p:sp>
          <p:nvSpPr>
            <p:cNvPr id="11" name="Freeform 11"/>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sp>
        <p:nvSpPr>
          <p:cNvPr id="12" name="Freeform 12"/>
          <p:cNvSpPr/>
          <p:nvPr/>
        </p:nvSpPr>
        <p:spPr>
          <a:xfrm>
            <a:off x="1028700" y="1028700"/>
            <a:ext cx="3276874" cy="1653625"/>
          </a:xfrm>
          <a:custGeom>
            <a:avLst/>
            <a:gdLst/>
            <a:ahLst/>
            <a:cxnLst/>
            <a:rect l="l" t="t" r="r" b="b"/>
            <a:pathLst>
              <a:path w="3276874" h="1653625">
                <a:moveTo>
                  <a:pt x="0" y="0"/>
                </a:moveTo>
                <a:lnTo>
                  <a:pt x="3276874" y="0"/>
                </a:lnTo>
                <a:lnTo>
                  <a:pt x="3276874" y="1653625"/>
                </a:lnTo>
                <a:lnTo>
                  <a:pt x="0" y="1653625"/>
                </a:lnTo>
                <a:lnTo>
                  <a:pt x="0" y="0"/>
                </a:lnTo>
                <a:close/>
              </a:path>
            </a:pathLst>
          </a:custGeom>
          <a:blipFill>
            <a:blip r:embed="rId2"/>
            <a:stretch>
              <a:fillRect l="-8609" t="-36308" b="-35870"/>
            </a:stretch>
          </a:blipFill>
        </p:spPr>
        <p:txBody>
          <a:bodyPr/>
          <a:lstStyle/>
          <a:p>
            <a:endParaRPr lang="it-IT"/>
          </a:p>
        </p:txBody>
      </p:sp>
      <p:sp>
        <p:nvSpPr>
          <p:cNvPr id="13" name="TextBox 13"/>
          <p:cNvSpPr txBox="1"/>
          <p:nvPr/>
        </p:nvSpPr>
        <p:spPr>
          <a:xfrm>
            <a:off x="1028700" y="7196034"/>
            <a:ext cx="5962191" cy="1016000"/>
          </a:xfrm>
          <a:prstGeom prst="rect">
            <a:avLst/>
          </a:prstGeom>
        </p:spPr>
        <p:txBody>
          <a:bodyPr lIns="0" tIns="0" rIns="0" bIns="0" rtlCol="0" anchor="t">
            <a:spAutoFit/>
          </a:bodyPr>
          <a:lstStyle/>
          <a:p>
            <a:pPr algn="just">
              <a:lnSpc>
                <a:spcPts val="2649"/>
              </a:lnSpc>
            </a:pPr>
            <a:r>
              <a:rPr lang="en-US" sz="2499" dirty="0">
                <a:solidFill>
                  <a:srgbClr val="333A3B"/>
                </a:solidFill>
                <a:latin typeface="Fira Sans Bold"/>
              </a:rPr>
              <a:t>Roberto Ferrigno</a:t>
            </a:r>
          </a:p>
          <a:p>
            <a:pPr algn="just">
              <a:lnSpc>
                <a:spcPts val="2649"/>
              </a:lnSpc>
            </a:pPr>
            <a:r>
              <a:rPr lang="en-US" sz="2499" dirty="0" err="1">
                <a:solidFill>
                  <a:srgbClr val="333A3B"/>
                </a:solidFill>
                <a:latin typeface="Fira Sans Light Italics"/>
              </a:rPr>
              <a:t>Direttore</a:t>
            </a:r>
            <a:r>
              <a:rPr lang="en-US" sz="2499" dirty="0">
                <a:solidFill>
                  <a:srgbClr val="333A3B"/>
                </a:solidFill>
                <a:latin typeface="Fira Sans Light Italics"/>
              </a:rPr>
              <a:t> </a:t>
            </a:r>
            <a:r>
              <a:rPr lang="en-US" sz="2499" dirty="0" err="1">
                <a:solidFill>
                  <a:srgbClr val="333A3B"/>
                </a:solidFill>
                <a:latin typeface="Fira Sans Light Italics"/>
              </a:rPr>
              <a:t>esecutivo</a:t>
            </a:r>
            <a:r>
              <a:rPr lang="en-US" sz="2499" dirty="0">
                <a:solidFill>
                  <a:srgbClr val="333A3B"/>
                </a:solidFill>
                <a:latin typeface="Fira Sans Light Italics"/>
              </a:rPr>
              <a:t> - </a:t>
            </a:r>
            <a:r>
              <a:rPr lang="en-US" sz="2499" dirty="0">
                <a:solidFill>
                  <a:srgbClr val="333A3B"/>
                </a:solidFill>
                <a:latin typeface="Fira Sans Light"/>
              </a:rPr>
              <a:t>Lumina Consult</a:t>
            </a:r>
          </a:p>
          <a:p>
            <a:pPr algn="just">
              <a:lnSpc>
                <a:spcPts val="2649"/>
              </a:lnSpc>
            </a:pPr>
            <a:r>
              <a:rPr lang="en-US" sz="2499" dirty="0" err="1">
                <a:solidFill>
                  <a:srgbClr val="333A3B"/>
                </a:solidFill>
                <a:latin typeface="Fira Sans Light"/>
              </a:rPr>
              <a:t>roberto@luminaconsult.eu</a:t>
            </a:r>
            <a:endParaRPr lang="en-US" sz="2499" dirty="0">
              <a:solidFill>
                <a:srgbClr val="333A3B"/>
              </a:solidFill>
              <a:latin typeface="Fira Sans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4651"/>
        </a:solidFill>
        <a:effectLst/>
      </p:bgPr>
    </p:bg>
    <p:spTree>
      <p:nvGrpSpPr>
        <p:cNvPr id="1" name=""/>
        <p:cNvGrpSpPr/>
        <p:nvPr/>
      </p:nvGrpSpPr>
      <p:grpSpPr>
        <a:xfrm>
          <a:off x="0" y="0"/>
          <a:ext cx="0" cy="0"/>
          <a:chOff x="0" y="0"/>
          <a:chExt cx="0" cy="0"/>
        </a:xfrm>
      </p:grpSpPr>
      <p:sp>
        <p:nvSpPr>
          <p:cNvPr id="2" name="TextBox 2"/>
          <p:cNvSpPr txBox="1"/>
          <p:nvPr/>
        </p:nvSpPr>
        <p:spPr>
          <a:xfrm>
            <a:off x="1760819" y="4455621"/>
            <a:ext cx="14766361" cy="1228725"/>
          </a:xfrm>
          <a:prstGeom prst="rect">
            <a:avLst/>
          </a:prstGeom>
        </p:spPr>
        <p:txBody>
          <a:bodyPr lIns="0" tIns="0" rIns="0" bIns="0" rtlCol="0" anchor="t">
            <a:spAutoFit/>
          </a:bodyPr>
          <a:lstStyle/>
          <a:p>
            <a:pPr algn="ctr">
              <a:lnSpc>
                <a:spcPts val="9600"/>
              </a:lnSpc>
            </a:pPr>
            <a:r>
              <a:rPr lang="en-US" sz="8000">
                <a:solidFill>
                  <a:srgbClr val="A4E473"/>
                </a:solidFill>
                <a:latin typeface="Fira Sans Bold"/>
              </a:rPr>
              <a:t>Le norme vigenti</a:t>
            </a:r>
          </a:p>
        </p:txBody>
      </p:sp>
      <p:grpSp>
        <p:nvGrpSpPr>
          <p:cNvPr id="3" name="Group 3"/>
          <p:cNvGrpSpPr/>
          <p:nvPr/>
        </p:nvGrpSpPr>
        <p:grpSpPr>
          <a:xfrm>
            <a:off x="-3563094" y="6077994"/>
            <a:ext cx="6383425" cy="5528076"/>
            <a:chOff x="0" y="0"/>
            <a:chExt cx="3619627" cy="3134614"/>
          </a:xfrm>
        </p:grpSpPr>
        <p:sp>
          <p:nvSpPr>
            <p:cNvPr id="4" name="Freeform 4"/>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5" name="Group 5"/>
          <p:cNvGrpSpPr/>
          <p:nvPr/>
        </p:nvGrpSpPr>
        <p:grpSpPr>
          <a:xfrm>
            <a:off x="1671665" y="7004492"/>
            <a:ext cx="3034530" cy="2627917"/>
            <a:chOff x="0" y="0"/>
            <a:chExt cx="3619627" cy="3134614"/>
          </a:xfrm>
        </p:grpSpPr>
        <p:sp>
          <p:nvSpPr>
            <p:cNvPr id="6" name="Freeform 6"/>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F4F4F4"/>
            </a:solidFill>
          </p:spPr>
          <p:txBody>
            <a:bodyPr/>
            <a:lstStyle/>
            <a:p>
              <a:endParaRPr lang="it-IT"/>
            </a:p>
          </p:txBody>
        </p:sp>
      </p:grpSp>
      <p:grpSp>
        <p:nvGrpSpPr>
          <p:cNvPr id="7" name="Group 7"/>
          <p:cNvGrpSpPr/>
          <p:nvPr/>
        </p:nvGrpSpPr>
        <p:grpSpPr>
          <a:xfrm>
            <a:off x="4053492" y="8956750"/>
            <a:ext cx="2141618" cy="1854652"/>
            <a:chOff x="0" y="0"/>
            <a:chExt cx="3619627" cy="3134614"/>
          </a:xfrm>
        </p:grpSpPr>
        <p:sp>
          <p:nvSpPr>
            <p:cNvPr id="8" name="Freeform 8"/>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grpSp>
        <p:nvGrpSpPr>
          <p:cNvPr id="9" name="Group 9"/>
          <p:cNvGrpSpPr/>
          <p:nvPr/>
        </p:nvGrpSpPr>
        <p:grpSpPr>
          <a:xfrm>
            <a:off x="16799111" y="2687862"/>
            <a:ext cx="2977778" cy="2578770"/>
            <a:chOff x="0" y="0"/>
            <a:chExt cx="3619627" cy="3134614"/>
          </a:xfrm>
        </p:grpSpPr>
        <p:sp>
          <p:nvSpPr>
            <p:cNvPr id="10" name="Freeform 10"/>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FFFFFF"/>
            </a:solidFill>
          </p:spPr>
          <p:txBody>
            <a:bodyPr/>
            <a:lstStyle/>
            <a:p>
              <a:endParaRPr lang="it-IT"/>
            </a:p>
          </p:txBody>
        </p:sp>
      </p:grpSp>
      <p:grpSp>
        <p:nvGrpSpPr>
          <p:cNvPr id="11" name="Group 11"/>
          <p:cNvGrpSpPr/>
          <p:nvPr/>
        </p:nvGrpSpPr>
        <p:grpSpPr>
          <a:xfrm>
            <a:off x="13660090" y="-135282"/>
            <a:ext cx="4201515" cy="3638531"/>
            <a:chOff x="0" y="0"/>
            <a:chExt cx="3619627" cy="3134614"/>
          </a:xfrm>
        </p:grpSpPr>
        <p:sp>
          <p:nvSpPr>
            <p:cNvPr id="12" name="Freeform 12"/>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13" name="Group 13"/>
          <p:cNvGrpSpPr/>
          <p:nvPr/>
        </p:nvGrpSpPr>
        <p:grpSpPr>
          <a:xfrm>
            <a:off x="13243939" y="-956153"/>
            <a:ext cx="2481390" cy="2148895"/>
            <a:chOff x="0" y="0"/>
            <a:chExt cx="3619627" cy="3134614"/>
          </a:xfrm>
        </p:grpSpPr>
        <p:sp>
          <p:nvSpPr>
            <p:cNvPr id="14" name="Freeform 14"/>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028700" y="1028700"/>
            <a:ext cx="6082538" cy="1724025"/>
          </a:xfrm>
          <a:prstGeom prst="rect">
            <a:avLst/>
          </a:prstGeom>
        </p:spPr>
        <p:txBody>
          <a:bodyPr lIns="0" tIns="0" rIns="0" bIns="0" rtlCol="0" anchor="t">
            <a:spAutoFit/>
          </a:bodyPr>
          <a:lstStyle/>
          <a:p>
            <a:pPr>
              <a:lnSpc>
                <a:spcPts val="5399"/>
              </a:lnSpc>
            </a:pPr>
            <a:r>
              <a:rPr lang="en-US" sz="4499" spc="-44">
                <a:solidFill>
                  <a:srgbClr val="333A3B"/>
                </a:solidFill>
                <a:latin typeface="Fira Sans Bold"/>
              </a:rPr>
              <a:t>NFRD - Non-financial Reporting Directive</a:t>
            </a:r>
          </a:p>
          <a:p>
            <a:pPr>
              <a:lnSpc>
                <a:spcPts val="2999"/>
              </a:lnSpc>
              <a:spcBef>
                <a:spcPct val="0"/>
              </a:spcBef>
            </a:pPr>
            <a:r>
              <a:rPr lang="en-US" sz="2499" spc="-24">
                <a:solidFill>
                  <a:srgbClr val="00A181"/>
                </a:solidFill>
                <a:latin typeface="Fira Sans Bold"/>
              </a:rPr>
              <a:t>Direttiva 2014/95/UE </a:t>
            </a:r>
          </a:p>
        </p:txBody>
      </p:sp>
      <p:grpSp>
        <p:nvGrpSpPr>
          <p:cNvPr id="3" name="Group 3"/>
          <p:cNvGrpSpPr/>
          <p:nvPr/>
        </p:nvGrpSpPr>
        <p:grpSpPr>
          <a:xfrm rot="-10800000">
            <a:off x="-1306086" y="4784384"/>
            <a:ext cx="4985461" cy="4317433"/>
            <a:chOff x="0" y="0"/>
            <a:chExt cx="3619627" cy="3134614"/>
          </a:xfrm>
        </p:grpSpPr>
        <p:sp>
          <p:nvSpPr>
            <p:cNvPr id="4" name="Freeform 4"/>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5" name="Group 5"/>
          <p:cNvGrpSpPr/>
          <p:nvPr/>
        </p:nvGrpSpPr>
        <p:grpSpPr>
          <a:xfrm rot="-10800000">
            <a:off x="3061137" y="7468788"/>
            <a:ext cx="3480308" cy="3013963"/>
            <a:chOff x="0" y="0"/>
            <a:chExt cx="3619627" cy="3134614"/>
          </a:xfrm>
        </p:grpSpPr>
        <p:sp>
          <p:nvSpPr>
            <p:cNvPr id="6" name="Freeform 6"/>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grpSp>
        <p:nvGrpSpPr>
          <p:cNvPr id="7" name="Group 7"/>
          <p:cNvGrpSpPr/>
          <p:nvPr/>
        </p:nvGrpSpPr>
        <p:grpSpPr>
          <a:xfrm rot="-10800000">
            <a:off x="2780085" y="4005595"/>
            <a:ext cx="1798578" cy="1557577"/>
            <a:chOff x="0" y="0"/>
            <a:chExt cx="3619627" cy="3134614"/>
          </a:xfrm>
        </p:grpSpPr>
        <p:sp>
          <p:nvSpPr>
            <p:cNvPr id="8" name="Freeform 8"/>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9" name="Group 9"/>
          <p:cNvGrpSpPr/>
          <p:nvPr/>
        </p:nvGrpSpPr>
        <p:grpSpPr>
          <a:xfrm rot="-10800000">
            <a:off x="300983" y="7795449"/>
            <a:ext cx="3378391" cy="2925703"/>
            <a:chOff x="0" y="0"/>
            <a:chExt cx="3619627" cy="3134614"/>
          </a:xfrm>
        </p:grpSpPr>
        <p:sp>
          <p:nvSpPr>
            <p:cNvPr id="10" name="Freeform 10"/>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11" name="Group 11"/>
          <p:cNvGrpSpPr/>
          <p:nvPr/>
        </p:nvGrpSpPr>
        <p:grpSpPr>
          <a:xfrm>
            <a:off x="8977373" y="1094187"/>
            <a:ext cx="8281927" cy="1603960"/>
            <a:chOff x="0" y="-9525"/>
            <a:chExt cx="11042569" cy="2138613"/>
          </a:xfrm>
        </p:grpSpPr>
        <p:sp>
          <p:nvSpPr>
            <p:cNvPr id="12" name="TextBox 12"/>
            <p:cNvSpPr txBox="1"/>
            <p:nvPr/>
          </p:nvSpPr>
          <p:spPr>
            <a:xfrm>
              <a:off x="0" y="-9525"/>
              <a:ext cx="11029869" cy="657225"/>
            </a:xfrm>
            <a:prstGeom prst="rect">
              <a:avLst/>
            </a:prstGeom>
          </p:spPr>
          <p:txBody>
            <a:bodyPr lIns="0" tIns="0" rIns="0" bIns="0" rtlCol="0" anchor="t">
              <a:spAutoFit/>
            </a:bodyPr>
            <a:lstStyle/>
            <a:p>
              <a:pPr>
                <a:lnSpc>
                  <a:spcPts val="3839"/>
                </a:lnSpc>
                <a:spcBef>
                  <a:spcPct val="0"/>
                </a:spcBef>
              </a:pPr>
              <a:r>
                <a:rPr lang="en-US" sz="3199">
                  <a:solidFill>
                    <a:srgbClr val="333A3B"/>
                  </a:solidFill>
                  <a:latin typeface="Fira Sans Bold"/>
                </a:rPr>
                <a:t>Grandi imprese (&gt;500 dipendenti) </a:t>
              </a:r>
            </a:p>
          </p:txBody>
        </p:sp>
        <p:sp>
          <p:nvSpPr>
            <p:cNvPr id="13" name="TextBox 13"/>
            <p:cNvSpPr txBox="1"/>
            <p:nvPr/>
          </p:nvSpPr>
          <p:spPr>
            <a:xfrm>
              <a:off x="12700" y="721865"/>
              <a:ext cx="11029869" cy="1407223"/>
            </a:xfrm>
            <a:prstGeom prst="rect">
              <a:avLst/>
            </a:prstGeom>
          </p:spPr>
          <p:txBody>
            <a:bodyPr lIns="0" tIns="0" rIns="0" bIns="0" rtlCol="0" anchor="t">
              <a:spAutoFit/>
            </a:bodyPr>
            <a:lstStyle/>
            <a:p>
              <a:pPr>
                <a:lnSpc>
                  <a:spcPts val="2800"/>
                </a:lnSpc>
                <a:spcBef>
                  <a:spcPct val="0"/>
                </a:spcBef>
              </a:pPr>
              <a:r>
                <a:rPr lang="en-US" sz="2000" dirty="0" err="1">
                  <a:solidFill>
                    <a:srgbClr val="333A3B"/>
                  </a:solidFill>
                  <a:latin typeface="Fira Sans"/>
                </a:rPr>
                <a:t>Devono</a:t>
              </a:r>
              <a:r>
                <a:rPr lang="en-US" sz="2000" dirty="0">
                  <a:solidFill>
                    <a:srgbClr val="333A3B"/>
                  </a:solidFill>
                  <a:latin typeface="Fira Sans"/>
                </a:rPr>
                <a:t> </a:t>
              </a:r>
              <a:r>
                <a:rPr lang="en-US" sz="2000" dirty="0" err="1">
                  <a:solidFill>
                    <a:srgbClr val="333A3B"/>
                  </a:solidFill>
                  <a:latin typeface="Fira Sans"/>
                </a:rPr>
                <a:t>includere</a:t>
              </a:r>
              <a:r>
                <a:rPr lang="en-US" sz="2000" dirty="0">
                  <a:solidFill>
                    <a:srgbClr val="333A3B"/>
                  </a:solidFill>
                  <a:latin typeface="Fira Sans"/>
                </a:rPr>
                <a:t> </a:t>
              </a:r>
              <a:r>
                <a:rPr lang="en-US" sz="2000" dirty="0" err="1">
                  <a:solidFill>
                    <a:srgbClr val="333A3B"/>
                  </a:solidFill>
                  <a:latin typeface="Fira Sans"/>
                </a:rPr>
                <a:t>nella</a:t>
              </a:r>
              <a:r>
                <a:rPr lang="en-US" sz="2000" dirty="0">
                  <a:solidFill>
                    <a:srgbClr val="333A3B"/>
                  </a:solidFill>
                  <a:latin typeface="Fira Sans"/>
                </a:rPr>
                <a:t> </a:t>
              </a:r>
              <a:r>
                <a:rPr lang="en-US" sz="2000" dirty="0" err="1">
                  <a:solidFill>
                    <a:srgbClr val="333A3B"/>
                  </a:solidFill>
                  <a:latin typeface="Fira Sans"/>
                </a:rPr>
                <a:t>relazione</a:t>
              </a:r>
              <a:r>
                <a:rPr lang="en-US" sz="2000" dirty="0">
                  <a:solidFill>
                    <a:srgbClr val="333A3B"/>
                  </a:solidFill>
                  <a:latin typeface="Fira Sans"/>
                </a:rPr>
                <a:t> </a:t>
              </a:r>
              <a:r>
                <a:rPr lang="en-US" sz="2000" dirty="0" err="1">
                  <a:solidFill>
                    <a:srgbClr val="333A3B"/>
                  </a:solidFill>
                  <a:latin typeface="Fira Sans"/>
                </a:rPr>
                <a:t>sulla</a:t>
              </a:r>
              <a:r>
                <a:rPr lang="en-US" sz="2000" dirty="0">
                  <a:solidFill>
                    <a:srgbClr val="333A3B"/>
                  </a:solidFill>
                  <a:latin typeface="Fira Sans"/>
                </a:rPr>
                <a:t> </a:t>
              </a:r>
              <a:r>
                <a:rPr lang="en-US" sz="2000" dirty="0" err="1">
                  <a:solidFill>
                    <a:srgbClr val="333A3B"/>
                  </a:solidFill>
                  <a:latin typeface="Fira Sans"/>
                </a:rPr>
                <a:t>gestione</a:t>
              </a:r>
              <a:r>
                <a:rPr lang="en-US" sz="2000" dirty="0">
                  <a:solidFill>
                    <a:srgbClr val="333A3B"/>
                  </a:solidFill>
                  <a:latin typeface="Fira Sans"/>
                </a:rPr>
                <a:t> </a:t>
              </a:r>
              <a:r>
                <a:rPr lang="en-US" sz="2000" dirty="0" err="1">
                  <a:solidFill>
                    <a:srgbClr val="333A3B"/>
                  </a:solidFill>
                  <a:latin typeface="Fira Sans"/>
                </a:rPr>
                <a:t>una</a:t>
              </a:r>
              <a:r>
                <a:rPr lang="en-US" sz="2000" dirty="0">
                  <a:solidFill>
                    <a:srgbClr val="333A3B"/>
                  </a:solidFill>
                  <a:latin typeface="Fira Sans"/>
                </a:rPr>
                <a:t> </a:t>
              </a:r>
              <a:r>
                <a:rPr lang="en-US" sz="2000" dirty="0" err="1">
                  <a:solidFill>
                    <a:srgbClr val="333A3B"/>
                  </a:solidFill>
                  <a:latin typeface="Fira Sans"/>
                </a:rPr>
                <a:t>dichiarazione</a:t>
              </a:r>
              <a:r>
                <a:rPr lang="en-US" sz="2000" dirty="0">
                  <a:solidFill>
                    <a:srgbClr val="333A3B"/>
                  </a:solidFill>
                  <a:latin typeface="Fira Sans"/>
                </a:rPr>
                <a:t> di carattere non </a:t>
              </a:r>
              <a:r>
                <a:rPr lang="en-US" sz="2000" dirty="0" err="1">
                  <a:solidFill>
                    <a:srgbClr val="333A3B"/>
                  </a:solidFill>
                  <a:latin typeface="Fira Sans"/>
                </a:rPr>
                <a:t>finanziario</a:t>
              </a:r>
              <a:r>
                <a:rPr lang="en-US" sz="2000" dirty="0">
                  <a:solidFill>
                    <a:srgbClr val="333A3B"/>
                  </a:solidFill>
                  <a:latin typeface="Fira Sans"/>
                </a:rPr>
                <a:t> </a:t>
              </a:r>
              <a:r>
                <a:rPr lang="en-US" sz="2000" dirty="0" err="1">
                  <a:solidFill>
                    <a:srgbClr val="333A3B"/>
                  </a:solidFill>
                  <a:latin typeface="Fira Sans"/>
                </a:rPr>
                <a:t>su</a:t>
              </a:r>
              <a:r>
                <a:rPr lang="en-US" sz="2000" dirty="0">
                  <a:solidFill>
                    <a:srgbClr val="333A3B"/>
                  </a:solidFill>
                  <a:latin typeface="Fira Sans"/>
                </a:rPr>
                <a:t> </a:t>
              </a:r>
              <a:r>
                <a:rPr lang="en-US" sz="2000" dirty="0" err="1">
                  <a:solidFill>
                    <a:srgbClr val="333A3B"/>
                  </a:solidFill>
                  <a:latin typeface="Fira Sans"/>
                </a:rPr>
                <a:t>ambiente</a:t>
              </a:r>
              <a:r>
                <a:rPr lang="en-US" sz="2000" dirty="0">
                  <a:solidFill>
                    <a:srgbClr val="333A3B"/>
                  </a:solidFill>
                  <a:latin typeface="Fira Sans"/>
                </a:rPr>
                <a:t>, </a:t>
              </a:r>
              <a:r>
                <a:rPr lang="en-US" sz="2000" dirty="0" err="1">
                  <a:solidFill>
                    <a:srgbClr val="333A3B"/>
                  </a:solidFill>
                  <a:latin typeface="Fira Sans"/>
                </a:rPr>
                <a:t>sociale</a:t>
              </a:r>
              <a:r>
                <a:rPr lang="en-US" sz="2000" dirty="0">
                  <a:solidFill>
                    <a:srgbClr val="333A3B"/>
                  </a:solidFill>
                  <a:latin typeface="Fira Sans"/>
                </a:rPr>
                <a:t>, </a:t>
              </a:r>
              <a:r>
                <a:rPr lang="en-US" sz="2000" dirty="0" err="1">
                  <a:solidFill>
                    <a:srgbClr val="333A3B"/>
                  </a:solidFill>
                  <a:latin typeface="Fira Sans"/>
                </a:rPr>
                <a:t>personale</a:t>
              </a:r>
              <a:r>
                <a:rPr lang="en-US" sz="2000" dirty="0">
                  <a:solidFill>
                    <a:srgbClr val="333A3B"/>
                  </a:solidFill>
                  <a:latin typeface="Fira Sans"/>
                </a:rPr>
                <a:t>, </a:t>
              </a:r>
              <a:r>
                <a:rPr lang="en-US" sz="2000" dirty="0" err="1">
                  <a:solidFill>
                    <a:srgbClr val="333A3B"/>
                  </a:solidFill>
                  <a:latin typeface="Fira Sans"/>
                </a:rPr>
                <a:t>diritti</a:t>
              </a:r>
              <a:r>
                <a:rPr lang="en-US" sz="2000" dirty="0">
                  <a:solidFill>
                    <a:srgbClr val="333A3B"/>
                  </a:solidFill>
                  <a:latin typeface="Fira Sans"/>
                </a:rPr>
                <a:t> </a:t>
              </a:r>
              <a:r>
                <a:rPr lang="en-US" sz="2000" dirty="0" err="1">
                  <a:solidFill>
                    <a:srgbClr val="333A3B"/>
                  </a:solidFill>
                  <a:latin typeface="Fira Sans"/>
                </a:rPr>
                <a:t>umani</a:t>
              </a:r>
              <a:r>
                <a:rPr lang="en-US" sz="2000" dirty="0">
                  <a:solidFill>
                    <a:srgbClr val="333A3B"/>
                  </a:solidFill>
                  <a:latin typeface="Fira Sans"/>
                </a:rPr>
                <a:t> e </a:t>
              </a:r>
              <a:r>
                <a:rPr lang="en-US" sz="2000" dirty="0" err="1">
                  <a:solidFill>
                    <a:srgbClr val="333A3B"/>
                  </a:solidFill>
                  <a:latin typeface="Fira Sans"/>
                </a:rPr>
                <a:t>corruzione</a:t>
              </a:r>
              <a:r>
                <a:rPr lang="en-US" sz="2000" dirty="0">
                  <a:solidFill>
                    <a:srgbClr val="333A3B"/>
                  </a:solidFill>
                  <a:latin typeface="Fira Sans"/>
                </a:rPr>
                <a:t> per </a:t>
              </a:r>
              <a:r>
                <a:rPr lang="en-US" sz="2000" dirty="0" err="1">
                  <a:solidFill>
                    <a:srgbClr val="333A3B"/>
                  </a:solidFill>
                  <a:latin typeface="Fira Sans"/>
                </a:rPr>
                <a:t>comprendere</a:t>
              </a:r>
              <a:r>
                <a:rPr lang="en-US" sz="2000" dirty="0">
                  <a:solidFill>
                    <a:srgbClr val="333A3B"/>
                  </a:solidFill>
                  <a:latin typeface="Fira Sans"/>
                </a:rPr>
                <a:t> </a:t>
              </a:r>
              <a:r>
                <a:rPr lang="en-US" sz="2000" dirty="0" err="1">
                  <a:solidFill>
                    <a:srgbClr val="333A3B"/>
                  </a:solidFill>
                  <a:latin typeface="Fira Sans"/>
                </a:rPr>
                <a:t>l'andamento</a:t>
              </a:r>
              <a:r>
                <a:rPr lang="en-US" sz="2000" dirty="0">
                  <a:solidFill>
                    <a:srgbClr val="333A3B"/>
                  </a:solidFill>
                  <a:latin typeface="Fira Sans"/>
                </a:rPr>
                <a:t> e </a:t>
              </a:r>
              <a:r>
                <a:rPr lang="en-US" sz="2000" dirty="0" err="1">
                  <a:solidFill>
                    <a:srgbClr val="333A3B"/>
                  </a:solidFill>
                  <a:latin typeface="Fira Sans"/>
                </a:rPr>
                <a:t>impatti</a:t>
              </a:r>
              <a:r>
                <a:rPr lang="en-US" sz="2000" dirty="0">
                  <a:solidFill>
                    <a:srgbClr val="333A3B"/>
                  </a:solidFill>
                  <a:latin typeface="Fira Sans"/>
                </a:rPr>
                <a:t> </a:t>
              </a:r>
              <a:r>
                <a:rPr lang="en-US" sz="2000" dirty="0" err="1">
                  <a:solidFill>
                    <a:srgbClr val="333A3B"/>
                  </a:solidFill>
                  <a:latin typeface="Fira Sans"/>
                </a:rPr>
                <a:t>aziendale</a:t>
              </a:r>
              <a:endParaRPr lang="en-US" sz="2000" dirty="0">
                <a:solidFill>
                  <a:srgbClr val="333A3B"/>
                </a:solidFill>
                <a:latin typeface="Fira Sans"/>
              </a:endParaRPr>
            </a:p>
          </p:txBody>
        </p:sp>
      </p:grpSp>
      <p:sp>
        <p:nvSpPr>
          <p:cNvPr id="14" name="TextBox 14"/>
          <p:cNvSpPr txBox="1"/>
          <p:nvPr/>
        </p:nvSpPr>
        <p:spPr>
          <a:xfrm>
            <a:off x="8986898" y="5910371"/>
            <a:ext cx="8272402" cy="495300"/>
          </a:xfrm>
          <a:prstGeom prst="rect">
            <a:avLst/>
          </a:prstGeom>
        </p:spPr>
        <p:txBody>
          <a:bodyPr lIns="0" tIns="0" rIns="0" bIns="0" rtlCol="0" anchor="t">
            <a:spAutoFit/>
          </a:bodyPr>
          <a:lstStyle/>
          <a:p>
            <a:pPr>
              <a:lnSpc>
                <a:spcPts val="3840"/>
              </a:lnSpc>
              <a:spcBef>
                <a:spcPct val="0"/>
              </a:spcBef>
            </a:pPr>
            <a:r>
              <a:rPr lang="en-US" sz="3200">
                <a:solidFill>
                  <a:srgbClr val="333A3B"/>
                </a:solidFill>
                <a:latin typeface="Fira Sans Bold"/>
              </a:rPr>
              <a:t>Doppia materialità</a:t>
            </a:r>
          </a:p>
        </p:txBody>
      </p:sp>
      <p:sp>
        <p:nvSpPr>
          <p:cNvPr id="15" name="TextBox 15"/>
          <p:cNvSpPr txBox="1"/>
          <p:nvPr/>
        </p:nvSpPr>
        <p:spPr>
          <a:xfrm>
            <a:off x="8977373" y="6513113"/>
            <a:ext cx="8272402" cy="2132635"/>
          </a:xfrm>
          <a:prstGeom prst="rect">
            <a:avLst/>
          </a:prstGeom>
        </p:spPr>
        <p:txBody>
          <a:bodyPr lIns="0" tIns="0" rIns="0" bIns="0" rtlCol="0" anchor="t">
            <a:spAutoFit/>
          </a:bodyPr>
          <a:lstStyle/>
          <a:p>
            <a:pPr>
              <a:lnSpc>
                <a:spcPts val="2800"/>
              </a:lnSpc>
              <a:spcBef>
                <a:spcPct val="0"/>
              </a:spcBef>
            </a:pPr>
            <a:r>
              <a:rPr lang="en-US" sz="2000" dirty="0">
                <a:solidFill>
                  <a:srgbClr val="333A3B"/>
                </a:solidFill>
                <a:latin typeface="Fira Sans"/>
              </a:rPr>
              <a:t>La NFRD </a:t>
            </a:r>
            <a:r>
              <a:rPr lang="en-US" sz="2000" dirty="0" err="1">
                <a:solidFill>
                  <a:srgbClr val="333A3B"/>
                </a:solidFill>
                <a:latin typeface="Fira Sans"/>
              </a:rPr>
              <a:t>richiede</a:t>
            </a:r>
            <a:r>
              <a:rPr lang="en-US" sz="2000" dirty="0">
                <a:solidFill>
                  <a:srgbClr val="333A3B"/>
                </a:solidFill>
                <a:latin typeface="Fira Sans"/>
              </a:rPr>
              <a:t> </a:t>
            </a:r>
            <a:r>
              <a:rPr lang="en-US" sz="2000" dirty="0" err="1">
                <a:solidFill>
                  <a:srgbClr val="333A3B"/>
                </a:solidFill>
                <a:latin typeface="Fira Sans"/>
              </a:rPr>
              <a:t>una</a:t>
            </a:r>
            <a:r>
              <a:rPr lang="en-US" sz="2000" dirty="0">
                <a:solidFill>
                  <a:srgbClr val="333A3B"/>
                </a:solidFill>
                <a:latin typeface="Fira Sans"/>
              </a:rPr>
              <a:t> </a:t>
            </a:r>
            <a:r>
              <a:rPr lang="en-US" sz="2000" dirty="0" err="1">
                <a:solidFill>
                  <a:srgbClr val="333A3B"/>
                </a:solidFill>
                <a:latin typeface="Fira Sans"/>
              </a:rPr>
              <a:t>divulgazione</a:t>
            </a:r>
            <a:r>
              <a:rPr lang="en-US" sz="2000" dirty="0">
                <a:solidFill>
                  <a:srgbClr val="333A3B"/>
                </a:solidFill>
                <a:latin typeface="Fira Sans"/>
              </a:rPr>
              <a:t> “</a:t>
            </a:r>
            <a:r>
              <a:rPr lang="en-US" sz="2000" dirty="0" err="1">
                <a:solidFill>
                  <a:srgbClr val="333A3B"/>
                </a:solidFill>
                <a:latin typeface="Fira Sans"/>
              </a:rPr>
              <a:t>nella</a:t>
            </a:r>
            <a:r>
              <a:rPr lang="en-US" sz="2000" dirty="0">
                <a:solidFill>
                  <a:srgbClr val="333A3B"/>
                </a:solidFill>
                <a:latin typeface="Fira Sans"/>
              </a:rPr>
              <a:t> </a:t>
            </a:r>
            <a:r>
              <a:rPr lang="en-US" sz="2000" dirty="0" err="1">
                <a:solidFill>
                  <a:srgbClr val="333A3B"/>
                </a:solidFill>
                <a:latin typeface="Fira Sans"/>
              </a:rPr>
              <a:t>misura</a:t>
            </a:r>
            <a:r>
              <a:rPr lang="en-US" sz="2000" dirty="0">
                <a:solidFill>
                  <a:srgbClr val="333A3B"/>
                </a:solidFill>
                <a:latin typeface="Fira Sans"/>
              </a:rPr>
              <a:t> </a:t>
            </a:r>
            <a:r>
              <a:rPr lang="en-US" sz="2000" dirty="0" err="1">
                <a:solidFill>
                  <a:srgbClr val="333A3B"/>
                </a:solidFill>
                <a:latin typeface="Fira Sans"/>
              </a:rPr>
              <a:t>necessaria</a:t>
            </a:r>
            <a:r>
              <a:rPr lang="en-US" sz="2000" dirty="0">
                <a:solidFill>
                  <a:srgbClr val="333A3B"/>
                </a:solidFill>
                <a:latin typeface="Fira Sans"/>
              </a:rPr>
              <a:t> a </a:t>
            </a:r>
            <a:r>
              <a:rPr lang="en-US" sz="2000" dirty="0" err="1">
                <a:solidFill>
                  <a:srgbClr val="333A3B"/>
                </a:solidFill>
                <a:latin typeface="Fira Sans"/>
              </a:rPr>
              <a:t>comprendere</a:t>
            </a:r>
            <a:r>
              <a:rPr lang="en-US" sz="2000" dirty="0">
                <a:solidFill>
                  <a:srgbClr val="333A3B"/>
                </a:solidFill>
                <a:latin typeface="Fira Sans"/>
              </a:rPr>
              <a:t> lo </a:t>
            </a:r>
            <a:r>
              <a:rPr lang="en-US" sz="2000" dirty="0" err="1">
                <a:solidFill>
                  <a:srgbClr val="333A3B"/>
                </a:solidFill>
                <a:latin typeface="Fira Sans"/>
              </a:rPr>
              <a:t>sviluppo</a:t>
            </a:r>
            <a:r>
              <a:rPr lang="en-US" sz="2000" dirty="0">
                <a:solidFill>
                  <a:srgbClr val="333A3B"/>
                </a:solidFill>
                <a:latin typeface="Fira Sans"/>
              </a:rPr>
              <a:t>, </a:t>
            </a:r>
            <a:r>
              <a:rPr lang="en-US" sz="2000" dirty="0" err="1">
                <a:solidFill>
                  <a:srgbClr val="333A3B"/>
                </a:solidFill>
                <a:latin typeface="Fira Sans"/>
              </a:rPr>
              <a:t>i</a:t>
            </a:r>
            <a:r>
              <a:rPr lang="en-US" sz="2000" dirty="0">
                <a:solidFill>
                  <a:srgbClr val="333A3B"/>
                </a:solidFill>
                <a:latin typeface="Fira Sans"/>
              </a:rPr>
              <a:t> </a:t>
            </a:r>
            <a:r>
              <a:rPr lang="en-US" sz="2000" dirty="0" err="1">
                <a:solidFill>
                  <a:srgbClr val="333A3B"/>
                </a:solidFill>
                <a:latin typeface="Fira Sans"/>
              </a:rPr>
              <a:t>risultati</a:t>
            </a:r>
            <a:r>
              <a:rPr lang="en-US" sz="2000" dirty="0">
                <a:solidFill>
                  <a:srgbClr val="333A3B"/>
                </a:solidFill>
                <a:latin typeface="Fira Sans"/>
              </a:rPr>
              <a:t>, la </a:t>
            </a:r>
            <a:r>
              <a:rPr lang="en-US" sz="2000" dirty="0" err="1">
                <a:solidFill>
                  <a:srgbClr val="333A3B"/>
                </a:solidFill>
                <a:latin typeface="Fira Sans"/>
              </a:rPr>
              <a:t>posizione</a:t>
            </a:r>
            <a:r>
              <a:rPr lang="en-US" sz="2000" dirty="0">
                <a:solidFill>
                  <a:srgbClr val="333A3B"/>
                </a:solidFill>
                <a:latin typeface="Fira Sans"/>
              </a:rPr>
              <a:t> e </a:t>
            </a:r>
            <a:r>
              <a:rPr lang="en-US" sz="2000" dirty="0" err="1">
                <a:solidFill>
                  <a:srgbClr val="333A3B"/>
                </a:solidFill>
                <a:latin typeface="Fira Sans"/>
              </a:rPr>
              <a:t>l'impatto</a:t>
            </a:r>
            <a:r>
              <a:rPr lang="en-US" sz="2000" dirty="0">
                <a:solidFill>
                  <a:srgbClr val="333A3B"/>
                </a:solidFill>
                <a:latin typeface="Fira Sans"/>
              </a:rPr>
              <a:t> </a:t>
            </a:r>
            <a:r>
              <a:rPr lang="en-US" sz="2000" dirty="0" err="1">
                <a:solidFill>
                  <a:srgbClr val="333A3B"/>
                </a:solidFill>
                <a:latin typeface="Fira Sans"/>
              </a:rPr>
              <a:t>delle</a:t>
            </a:r>
            <a:r>
              <a:rPr lang="en-US" sz="2000" dirty="0">
                <a:solidFill>
                  <a:srgbClr val="333A3B"/>
                </a:solidFill>
                <a:latin typeface="Fira Sans"/>
              </a:rPr>
              <a:t> </a:t>
            </a:r>
            <a:r>
              <a:rPr lang="en-US" sz="2000" dirty="0" err="1">
                <a:solidFill>
                  <a:srgbClr val="333A3B"/>
                </a:solidFill>
                <a:latin typeface="Fira Sans"/>
              </a:rPr>
              <a:t>attività</a:t>
            </a:r>
            <a:r>
              <a:rPr lang="en-US" sz="2000" dirty="0">
                <a:solidFill>
                  <a:srgbClr val="333A3B"/>
                </a:solidFill>
                <a:latin typeface="Fira Sans"/>
              </a:rPr>
              <a:t>”. Il </a:t>
            </a:r>
            <a:r>
              <a:rPr lang="en-US" sz="2000" dirty="0" err="1">
                <a:solidFill>
                  <a:srgbClr val="333A3B"/>
                </a:solidFill>
                <a:latin typeface="Fira Sans"/>
              </a:rPr>
              <a:t>concetto</a:t>
            </a:r>
            <a:r>
              <a:rPr lang="en-US" sz="2000" dirty="0">
                <a:solidFill>
                  <a:srgbClr val="333A3B"/>
                </a:solidFill>
                <a:latin typeface="Fira Sans"/>
              </a:rPr>
              <a:t> di "doppia </a:t>
            </a:r>
            <a:r>
              <a:rPr lang="en-US" sz="2000" dirty="0" err="1">
                <a:solidFill>
                  <a:srgbClr val="333A3B"/>
                </a:solidFill>
                <a:latin typeface="Fira Sans"/>
              </a:rPr>
              <a:t>materialità</a:t>
            </a:r>
            <a:r>
              <a:rPr lang="en-US" sz="2000" dirty="0">
                <a:solidFill>
                  <a:srgbClr val="333A3B"/>
                </a:solidFill>
                <a:latin typeface="Fira Sans"/>
              </a:rPr>
              <a:t>" </a:t>
            </a:r>
            <a:r>
              <a:rPr lang="en-US" sz="2000" dirty="0" err="1">
                <a:solidFill>
                  <a:srgbClr val="333A3B"/>
                </a:solidFill>
                <a:latin typeface="Fira Sans"/>
              </a:rPr>
              <a:t>implica</a:t>
            </a:r>
            <a:r>
              <a:rPr lang="en-US" sz="2000" dirty="0">
                <a:solidFill>
                  <a:srgbClr val="333A3B"/>
                </a:solidFill>
                <a:latin typeface="Fira Sans"/>
              </a:rPr>
              <a:t> </a:t>
            </a:r>
            <a:r>
              <a:rPr lang="en-US" sz="2000" dirty="0" err="1">
                <a:solidFill>
                  <a:srgbClr val="333A3B"/>
                </a:solidFill>
                <a:latin typeface="Fira Sans"/>
              </a:rPr>
              <a:t>rivelare</a:t>
            </a:r>
            <a:r>
              <a:rPr lang="en-US" sz="2000" dirty="0">
                <a:solidFill>
                  <a:srgbClr val="333A3B"/>
                </a:solidFill>
                <a:latin typeface="Fira Sans"/>
              </a:rPr>
              <a:t> non solo come le </a:t>
            </a:r>
            <a:r>
              <a:rPr lang="en-US" sz="2000" dirty="0" err="1">
                <a:solidFill>
                  <a:srgbClr val="333A3B"/>
                </a:solidFill>
                <a:latin typeface="Fira Sans"/>
              </a:rPr>
              <a:t>questioni</a:t>
            </a:r>
            <a:r>
              <a:rPr lang="en-US" sz="2000" dirty="0">
                <a:solidFill>
                  <a:srgbClr val="333A3B"/>
                </a:solidFill>
                <a:latin typeface="Fira Sans"/>
              </a:rPr>
              <a:t> di </a:t>
            </a:r>
            <a:r>
              <a:rPr lang="en-US" sz="2000" dirty="0" err="1">
                <a:solidFill>
                  <a:srgbClr val="333A3B"/>
                </a:solidFill>
                <a:latin typeface="Fira Sans"/>
              </a:rPr>
              <a:t>sostenibilità</a:t>
            </a:r>
            <a:r>
              <a:rPr lang="en-US" sz="2000" dirty="0">
                <a:solidFill>
                  <a:srgbClr val="333A3B"/>
                </a:solidFill>
                <a:latin typeface="Fira Sans"/>
              </a:rPr>
              <a:t> </a:t>
            </a:r>
            <a:r>
              <a:rPr lang="en-US" sz="2000" dirty="0" err="1">
                <a:solidFill>
                  <a:srgbClr val="333A3B"/>
                </a:solidFill>
                <a:latin typeface="Fira Sans"/>
              </a:rPr>
              <a:t>influenzano</a:t>
            </a:r>
            <a:r>
              <a:rPr lang="en-US" sz="2000" dirty="0">
                <a:solidFill>
                  <a:srgbClr val="333A3B"/>
                </a:solidFill>
                <a:latin typeface="Fira Sans"/>
              </a:rPr>
              <a:t> </a:t>
            </a:r>
            <a:r>
              <a:rPr lang="en-US" sz="2000" dirty="0" err="1">
                <a:solidFill>
                  <a:srgbClr val="333A3B"/>
                </a:solidFill>
                <a:latin typeface="Fira Sans"/>
              </a:rPr>
              <a:t>l'azienda</a:t>
            </a:r>
            <a:r>
              <a:rPr lang="en-US" sz="2000" dirty="0">
                <a:solidFill>
                  <a:srgbClr val="333A3B"/>
                </a:solidFill>
                <a:latin typeface="Fira Sans"/>
              </a:rPr>
              <a:t> (</a:t>
            </a:r>
            <a:r>
              <a:rPr lang="en-US" sz="2000" dirty="0" err="1">
                <a:solidFill>
                  <a:srgbClr val="333A3B"/>
                </a:solidFill>
                <a:latin typeface="Fira Sans"/>
              </a:rPr>
              <a:t>rischi</a:t>
            </a:r>
            <a:r>
              <a:rPr lang="en-US" sz="2000" dirty="0">
                <a:solidFill>
                  <a:srgbClr val="333A3B"/>
                </a:solidFill>
                <a:latin typeface="Fira Sans"/>
              </a:rPr>
              <a:t> </a:t>
            </a:r>
            <a:r>
              <a:rPr lang="en-US" sz="2000" dirty="0" err="1">
                <a:solidFill>
                  <a:srgbClr val="333A3B"/>
                </a:solidFill>
                <a:latin typeface="Fira Sans"/>
              </a:rPr>
              <a:t>esterni</a:t>
            </a:r>
            <a:r>
              <a:rPr lang="en-US" sz="2000" dirty="0">
                <a:solidFill>
                  <a:srgbClr val="333A3B"/>
                </a:solidFill>
                <a:latin typeface="Fira Sans"/>
              </a:rPr>
              <a:t>), ma </a:t>
            </a:r>
            <a:r>
              <a:rPr lang="en-US" sz="2000" dirty="0" err="1">
                <a:solidFill>
                  <a:srgbClr val="333A3B"/>
                </a:solidFill>
                <a:latin typeface="Fira Sans"/>
              </a:rPr>
              <a:t>anche</a:t>
            </a:r>
            <a:r>
              <a:rPr lang="en-US" sz="2000" dirty="0">
                <a:solidFill>
                  <a:srgbClr val="333A3B"/>
                </a:solidFill>
                <a:latin typeface="Fira Sans"/>
              </a:rPr>
              <a:t> come </a:t>
            </a:r>
            <a:r>
              <a:rPr lang="en-US" sz="2000" dirty="0" err="1">
                <a:solidFill>
                  <a:srgbClr val="333A3B"/>
                </a:solidFill>
                <a:latin typeface="Fira Sans"/>
              </a:rPr>
              <a:t>l'azienda</a:t>
            </a:r>
            <a:r>
              <a:rPr lang="en-US" sz="2000" dirty="0">
                <a:solidFill>
                  <a:srgbClr val="333A3B"/>
                </a:solidFill>
                <a:latin typeface="Fira Sans"/>
              </a:rPr>
              <a:t> </a:t>
            </a:r>
            <a:r>
              <a:rPr lang="en-US" sz="2000" dirty="0" err="1">
                <a:solidFill>
                  <a:srgbClr val="333A3B"/>
                </a:solidFill>
                <a:latin typeface="Fira Sans"/>
              </a:rPr>
              <a:t>incide</a:t>
            </a:r>
            <a:r>
              <a:rPr lang="en-US" sz="2000" dirty="0">
                <a:solidFill>
                  <a:srgbClr val="333A3B"/>
                </a:solidFill>
                <a:latin typeface="Fira Sans"/>
              </a:rPr>
              <a:t> </a:t>
            </a:r>
            <a:r>
              <a:rPr lang="en-US" sz="2000" dirty="0" err="1">
                <a:solidFill>
                  <a:srgbClr val="333A3B"/>
                </a:solidFill>
                <a:latin typeface="Fira Sans"/>
              </a:rPr>
              <a:t>sulla</a:t>
            </a:r>
            <a:r>
              <a:rPr lang="en-US" sz="2000" dirty="0">
                <a:solidFill>
                  <a:srgbClr val="333A3B"/>
                </a:solidFill>
                <a:latin typeface="Fira Sans"/>
              </a:rPr>
              <a:t> </a:t>
            </a:r>
            <a:r>
              <a:rPr lang="en-US" sz="2000" dirty="0" err="1">
                <a:solidFill>
                  <a:srgbClr val="333A3B"/>
                </a:solidFill>
                <a:latin typeface="Fira Sans"/>
              </a:rPr>
              <a:t>società</a:t>
            </a:r>
            <a:r>
              <a:rPr lang="en-US" sz="2000" dirty="0">
                <a:solidFill>
                  <a:srgbClr val="333A3B"/>
                </a:solidFill>
                <a:latin typeface="Fira Sans"/>
              </a:rPr>
              <a:t> e </a:t>
            </a:r>
            <a:r>
              <a:rPr lang="en-US" sz="2000" dirty="0" err="1">
                <a:solidFill>
                  <a:srgbClr val="333A3B"/>
                </a:solidFill>
                <a:latin typeface="Fira Sans"/>
              </a:rPr>
              <a:t>sull'ambiente</a:t>
            </a:r>
            <a:r>
              <a:rPr lang="en-US" sz="2000" dirty="0">
                <a:solidFill>
                  <a:srgbClr val="333A3B"/>
                </a:solidFill>
                <a:latin typeface="Fira Sans"/>
              </a:rPr>
              <a:t> (</a:t>
            </a:r>
            <a:r>
              <a:rPr lang="en-US" sz="2000" dirty="0" err="1">
                <a:solidFill>
                  <a:srgbClr val="333A3B"/>
                </a:solidFill>
                <a:latin typeface="Fira Sans"/>
              </a:rPr>
              <a:t>rischi</a:t>
            </a:r>
            <a:r>
              <a:rPr lang="en-US" sz="2000" dirty="0">
                <a:solidFill>
                  <a:srgbClr val="333A3B"/>
                </a:solidFill>
                <a:latin typeface="Fira Sans"/>
              </a:rPr>
              <a:t> </a:t>
            </a:r>
            <a:r>
              <a:rPr lang="en-US" sz="2000" dirty="0" err="1">
                <a:solidFill>
                  <a:srgbClr val="333A3B"/>
                </a:solidFill>
                <a:latin typeface="Fira Sans"/>
              </a:rPr>
              <a:t>interni</a:t>
            </a:r>
            <a:r>
              <a:rPr lang="en-US" sz="2000" dirty="0">
                <a:solidFill>
                  <a:srgbClr val="333A3B"/>
                </a:solidFill>
                <a:latin typeface="Fira Sans"/>
              </a:rPr>
              <a:t>). </a:t>
            </a:r>
            <a:r>
              <a:rPr lang="en-US" sz="2000" dirty="0" err="1">
                <a:solidFill>
                  <a:srgbClr val="333A3B"/>
                </a:solidFill>
                <a:latin typeface="Fira Sans"/>
                <a:hlinkClick r:id="rId2"/>
              </a:rPr>
              <a:t>L'implementazione</a:t>
            </a:r>
            <a:r>
              <a:rPr lang="en-US" sz="2000" dirty="0">
                <a:solidFill>
                  <a:srgbClr val="333A3B"/>
                </a:solidFill>
                <a:latin typeface="Fira Sans"/>
                <a:hlinkClick r:id="rId2"/>
              </a:rPr>
              <a:t> di </a:t>
            </a:r>
            <a:r>
              <a:rPr lang="en-US" sz="2000" dirty="0" err="1">
                <a:solidFill>
                  <a:srgbClr val="333A3B"/>
                </a:solidFill>
                <a:latin typeface="Fira Sans"/>
                <a:hlinkClick r:id="rId2"/>
              </a:rPr>
              <a:t>questo</a:t>
            </a:r>
            <a:r>
              <a:rPr lang="en-US" sz="2000" dirty="0">
                <a:solidFill>
                  <a:srgbClr val="333A3B"/>
                </a:solidFill>
                <a:latin typeface="Fira Sans"/>
                <a:hlinkClick r:id="rId2"/>
              </a:rPr>
              <a:t> </a:t>
            </a:r>
            <a:r>
              <a:rPr lang="en-US" sz="2000" dirty="0" err="1">
                <a:solidFill>
                  <a:srgbClr val="333A3B"/>
                </a:solidFill>
                <a:latin typeface="Fira Sans"/>
                <a:hlinkClick r:id="rId2"/>
              </a:rPr>
              <a:t>concetto</a:t>
            </a:r>
            <a:r>
              <a:rPr lang="en-US" sz="2000" dirty="0">
                <a:solidFill>
                  <a:srgbClr val="333A3B"/>
                </a:solidFill>
                <a:latin typeface="Fira Sans"/>
                <a:hlinkClick r:id="rId2"/>
              </a:rPr>
              <a:t> è </a:t>
            </a:r>
            <a:r>
              <a:rPr lang="en-US" sz="2000" dirty="0" err="1">
                <a:solidFill>
                  <a:srgbClr val="333A3B"/>
                </a:solidFill>
                <a:latin typeface="Fira Sans"/>
                <a:hlinkClick r:id="rId2"/>
              </a:rPr>
              <a:t>risultata</a:t>
            </a:r>
            <a:r>
              <a:rPr lang="en-US" sz="2000" dirty="0">
                <a:solidFill>
                  <a:srgbClr val="333A3B"/>
                </a:solidFill>
                <a:latin typeface="Fira Sans"/>
                <a:hlinkClick r:id="rId2"/>
              </a:rPr>
              <a:t> </a:t>
            </a:r>
            <a:r>
              <a:rPr lang="en-US" sz="2000" dirty="0" err="1">
                <a:solidFill>
                  <a:srgbClr val="333A3B"/>
                </a:solidFill>
                <a:latin typeface="Fira Sans"/>
                <a:hlinkClick r:id="rId2"/>
              </a:rPr>
              <a:t>complessa</a:t>
            </a:r>
            <a:endParaRPr lang="en-US" sz="2000" dirty="0">
              <a:solidFill>
                <a:srgbClr val="333A3B"/>
              </a:solidFill>
              <a:latin typeface="Fira Sans"/>
            </a:endParaRPr>
          </a:p>
        </p:txBody>
      </p:sp>
      <p:sp>
        <p:nvSpPr>
          <p:cNvPr id="16" name="AutoShape 16"/>
          <p:cNvSpPr/>
          <p:nvPr/>
        </p:nvSpPr>
        <p:spPr>
          <a:xfrm>
            <a:off x="8986898" y="2871516"/>
            <a:ext cx="8272402" cy="0"/>
          </a:xfrm>
          <a:prstGeom prst="line">
            <a:avLst/>
          </a:prstGeom>
          <a:ln w="9525" cap="flat">
            <a:solidFill>
              <a:srgbClr val="000000"/>
            </a:solidFill>
            <a:prstDash val="solid"/>
            <a:headEnd type="none" w="sm" len="sm"/>
            <a:tailEnd type="none" w="sm" len="sm"/>
          </a:ln>
        </p:spPr>
        <p:txBody>
          <a:bodyPr/>
          <a:lstStyle/>
          <a:p>
            <a:endParaRPr lang="it-IT"/>
          </a:p>
        </p:txBody>
      </p:sp>
      <p:sp>
        <p:nvSpPr>
          <p:cNvPr id="17" name="AutoShape 17"/>
          <p:cNvSpPr/>
          <p:nvPr/>
        </p:nvSpPr>
        <p:spPr>
          <a:xfrm>
            <a:off x="8986898" y="5672710"/>
            <a:ext cx="8272402" cy="0"/>
          </a:xfrm>
          <a:prstGeom prst="line">
            <a:avLst/>
          </a:prstGeom>
          <a:ln w="9525" cap="flat">
            <a:solidFill>
              <a:srgbClr val="000000"/>
            </a:solidFill>
            <a:prstDash val="solid"/>
            <a:headEnd type="none" w="sm" len="sm"/>
            <a:tailEnd type="none" w="sm" len="sm"/>
          </a:ln>
        </p:spPr>
        <p:txBody>
          <a:bodyPr/>
          <a:lstStyle/>
          <a:p>
            <a:endParaRPr lang="it-IT"/>
          </a:p>
        </p:txBody>
      </p:sp>
      <p:grpSp>
        <p:nvGrpSpPr>
          <p:cNvPr id="18" name="Group 18"/>
          <p:cNvGrpSpPr/>
          <p:nvPr/>
        </p:nvGrpSpPr>
        <p:grpSpPr>
          <a:xfrm>
            <a:off x="8977373" y="3141380"/>
            <a:ext cx="8281927" cy="2288442"/>
            <a:chOff x="0" y="0"/>
            <a:chExt cx="11042569" cy="3051256"/>
          </a:xfrm>
        </p:grpSpPr>
        <p:sp>
          <p:nvSpPr>
            <p:cNvPr id="19" name="TextBox 19"/>
            <p:cNvSpPr txBox="1"/>
            <p:nvPr/>
          </p:nvSpPr>
          <p:spPr>
            <a:xfrm>
              <a:off x="0" y="-9525"/>
              <a:ext cx="11029869" cy="657225"/>
            </a:xfrm>
            <a:prstGeom prst="rect">
              <a:avLst/>
            </a:prstGeom>
          </p:spPr>
          <p:txBody>
            <a:bodyPr lIns="0" tIns="0" rIns="0" bIns="0" rtlCol="0" anchor="t">
              <a:spAutoFit/>
            </a:bodyPr>
            <a:lstStyle/>
            <a:p>
              <a:pPr>
                <a:lnSpc>
                  <a:spcPts val="3839"/>
                </a:lnSpc>
                <a:spcBef>
                  <a:spcPct val="0"/>
                </a:spcBef>
              </a:pPr>
              <a:r>
                <a:rPr lang="en-US" sz="3199">
                  <a:solidFill>
                    <a:srgbClr val="333A3B"/>
                  </a:solidFill>
                  <a:latin typeface="Fira Sans Bold"/>
                </a:rPr>
                <a:t>Flessibilità nell’attuazione</a:t>
              </a:r>
            </a:p>
          </p:txBody>
        </p:sp>
        <p:sp>
          <p:nvSpPr>
            <p:cNvPr id="20" name="TextBox 20"/>
            <p:cNvSpPr txBox="1"/>
            <p:nvPr/>
          </p:nvSpPr>
          <p:spPr>
            <a:xfrm>
              <a:off x="12700" y="721865"/>
              <a:ext cx="11029869" cy="2329392"/>
            </a:xfrm>
            <a:prstGeom prst="rect">
              <a:avLst/>
            </a:prstGeom>
          </p:spPr>
          <p:txBody>
            <a:bodyPr lIns="0" tIns="0" rIns="0" bIns="0" rtlCol="0" anchor="t">
              <a:spAutoFit/>
            </a:bodyPr>
            <a:lstStyle/>
            <a:p>
              <a:pPr>
                <a:lnSpc>
                  <a:spcPts val="2800"/>
                </a:lnSpc>
                <a:spcBef>
                  <a:spcPct val="0"/>
                </a:spcBef>
              </a:pPr>
              <a:r>
                <a:rPr lang="en-US" sz="2000" dirty="0">
                  <a:solidFill>
                    <a:srgbClr val="333A3B"/>
                  </a:solidFill>
                  <a:latin typeface="Fira Sans"/>
                </a:rPr>
                <a:t>La NFRD </a:t>
              </a:r>
              <a:r>
                <a:rPr lang="en-US" sz="2000" dirty="0" err="1">
                  <a:solidFill>
                    <a:srgbClr val="333A3B"/>
                  </a:solidFill>
                  <a:latin typeface="Fira Sans"/>
                </a:rPr>
                <a:t>offre</a:t>
              </a:r>
              <a:r>
                <a:rPr lang="en-US" sz="2000" dirty="0">
                  <a:solidFill>
                    <a:srgbClr val="333A3B"/>
                  </a:solidFill>
                  <a:latin typeface="Fira Sans"/>
                </a:rPr>
                <a:t> </a:t>
              </a:r>
              <a:r>
                <a:rPr lang="en-US" sz="2000" dirty="0" err="1">
                  <a:solidFill>
                    <a:srgbClr val="333A3B"/>
                  </a:solidFill>
                  <a:latin typeface="Fira Sans"/>
                </a:rPr>
                <a:t>flessibilità</a:t>
              </a:r>
              <a:r>
                <a:rPr lang="en-US" sz="2000" dirty="0">
                  <a:solidFill>
                    <a:srgbClr val="333A3B"/>
                  </a:solidFill>
                  <a:latin typeface="Fira Sans"/>
                </a:rPr>
                <a:t> </a:t>
              </a:r>
              <a:r>
                <a:rPr lang="en-US" sz="2000" dirty="0" err="1">
                  <a:solidFill>
                    <a:srgbClr val="333A3B"/>
                  </a:solidFill>
                  <a:latin typeface="Fira Sans"/>
                </a:rPr>
                <a:t>nell'attuazione</a:t>
              </a:r>
              <a:r>
                <a:rPr lang="en-US" sz="2000" dirty="0">
                  <a:solidFill>
                    <a:srgbClr val="333A3B"/>
                  </a:solidFill>
                  <a:latin typeface="Fira Sans"/>
                </a:rPr>
                <a:t>, non </a:t>
              </a:r>
              <a:r>
                <a:rPr lang="en-US" sz="2000" dirty="0" err="1">
                  <a:solidFill>
                    <a:srgbClr val="333A3B"/>
                  </a:solidFill>
                  <a:latin typeface="Fira Sans"/>
                </a:rPr>
                <a:t>richiedendo</a:t>
              </a:r>
              <a:r>
                <a:rPr lang="en-US" sz="2000" dirty="0">
                  <a:solidFill>
                    <a:srgbClr val="333A3B"/>
                  </a:solidFill>
                  <a:latin typeface="Fira Sans"/>
                </a:rPr>
                <a:t> standard </a:t>
              </a:r>
              <a:r>
                <a:rPr lang="en-US" sz="2000" dirty="0" err="1">
                  <a:solidFill>
                    <a:srgbClr val="333A3B"/>
                  </a:solidFill>
                  <a:latin typeface="Fira Sans"/>
                </a:rPr>
                <a:t>specifici</a:t>
              </a:r>
              <a:r>
                <a:rPr lang="en-US" sz="2000" dirty="0">
                  <a:solidFill>
                    <a:srgbClr val="333A3B"/>
                  </a:solidFill>
                  <a:latin typeface="Fira Sans"/>
                </a:rPr>
                <a:t> o </a:t>
              </a:r>
              <a:r>
                <a:rPr lang="en-US" sz="2000" dirty="0" err="1">
                  <a:solidFill>
                    <a:srgbClr val="333A3B"/>
                  </a:solidFill>
                  <a:latin typeface="Fira Sans"/>
                </a:rPr>
                <a:t>dettagliati</a:t>
              </a:r>
              <a:r>
                <a:rPr lang="en-US" sz="2000" dirty="0">
                  <a:solidFill>
                    <a:srgbClr val="333A3B"/>
                  </a:solidFill>
                  <a:latin typeface="Fira Sans"/>
                </a:rPr>
                <a:t>, </a:t>
              </a:r>
              <a:r>
                <a:rPr lang="en-US" sz="2000" dirty="0" err="1">
                  <a:solidFill>
                    <a:srgbClr val="333A3B"/>
                  </a:solidFill>
                  <a:latin typeface="Fira Sans"/>
                </a:rPr>
                <a:t>consentendo</a:t>
              </a:r>
              <a:r>
                <a:rPr lang="en-US" sz="2000" dirty="0">
                  <a:solidFill>
                    <a:srgbClr val="333A3B"/>
                  </a:solidFill>
                  <a:latin typeface="Fira Sans"/>
                </a:rPr>
                <a:t> alle </a:t>
              </a:r>
              <a:r>
                <a:rPr lang="en-US" sz="2000" dirty="0" err="1">
                  <a:solidFill>
                    <a:srgbClr val="333A3B"/>
                  </a:solidFill>
                  <a:latin typeface="Fira Sans"/>
                </a:rPr>
                <a:t>aziende</a:t>
              </a:r>
              <a:r>
                <a:rPr lang="en-US" sz="2000" dirty="0">
                  <a:solidFill>
                    <a:srgbClr val="333A3B"/>
                  </a:solidFill>
                  <a:latin typeface="Fira Sans"/>
                </a:rPr>
                <a:t> di </a:t>
              </a:r>
              <a:r>
                <a:rPr lang="en-US" sz="2000" dirty="0" err="1">
                  <a:solidFill>
                    <a:srgbClr val="333A3B"/>
                  </a:solidFill>
                  <a:latin typeface="Fira Sans"/>
                </a:rPr>
                <a:t>divulgarne</a:t>
              </a:r>
              <a:r>
                <a:rPr lang="en-US" sz="2000" dirty="0">
                  <a:solidFill>
                    <a:srgbClr val="333A3B"/>
                  </a:solidFill>
                  <a:latin typeface="Fira Sans"/>
                </a:rPr>
                <a:t> le </a:t>
              </a:r>
              <a:r>
                <a:rPr lang="en-US" sz="2000" dirty="0" err="1">
                  <a:solidFill>
                    <a:srgbClr val="333A3B"/>
                  </a:solidFill>
                  <a:latin typeface="Fira Sans"/>
                </a:rPr>
                <a:t>informazioni</a:t>
              </a:r>
              <a:r>
                <a:rPr lang="en-US" sz="2000" dirty="0">
                  <a:solidFill>
                    <a:srgbClr val="333A3B"/>
                  </a:solidFill>
                  <a:latin typeface="Fira Sans"/>
                </a:rPr>
                <a:t> in modo ritenuto </a:t>
              </a:r>
              <a:r>
                <a:rPr lang="en-US" sz="2000" dirty="0" err="1">
                  <a:solidFill>
                    <a:srgbClr val="333A3B"/>
                  </a:solidFill>
                  <a:latin typeface="Fira Sans"/>
                </a:rPr>
                <a:t>più</a:t>
              </a:r>
              <a:r>
                <a:rPr lang="en-US" sz="2000" dirty="0">
                  <a:solidFill>
                    <a:srgbClr val="333A3B"/>
                  </a:solidFill>
                  <a:latin typeface="Fira Sans"/>
                </a:rPr>
                <a:t> utile. Le </a:t>
              </a:r>
              <a:r>
                <a:rPr lang="en-US" sz="2000" dirty="0" err="1">
                  <a:solidFill>
                    <a:srgbClr val="333A3B"/>
                  </a:solidFill>
                  <a:latin typeface="Fira Sans"/>
                </a:rPr>
                <a:t>aziende</a:t>
              </a:r>
              <a:r>
                <a:rPr lang="en-US" sz="2000" dirty="0">
                  <a:solidFill>
                    <a:srgbClr val="333A3B"/>
                  </a:solidFill>
                  <a:latin typeface="Fira Sans"/>
                </a:rPr>
                <a:t> </a:t>
              </a:r>
              <a:r>
                <a:rPr lang="en-US" sz="2000" dirty="0" err="1">
                  <a:solidFill>
                    <a:srgbClr val="333A3B"/>
                  </a:solidFill>
                  <a:latin typeface="Fira Sans"/>
                </a:rPr>
                <a:t>possono</a:t>
              </a:r>
              <a:r>
                <a:rPr lang="en-US" sz="2000" dirty="0">
                  <a:solidFill>
                    <a:srgbClr val="333A3B"/>
                  </a:solidFill>
                  <a:latin typeface="Fira Sans"/>
                </a:rPr>
                <a:t> </a:t>
              </a:r>
              <a:r>
                <a:rPr lang="en-US" sz="2000" dirty="0" err="1">
                  <a:solidFill>
                    <a:srgbClr val="333A3B"/>
                  </a:solidFill>
                  <a:latin typeface="Fira Sans"/>
                </a:rPr>
                <a:t>utilizzare</a:t>
              </a:r>
              <a:r>
                <a:rPr lang="en-US" sz="2000" dirty="0">
                  <a:solidFill>
                    <a:srgbClr val="333A3B"/>
                  </a:solidFill>
                  <a:latin typeface="Fira Sans"/>
                </a:rPr>
                <a:t> </a:t>
              </a:r>
              <a:r>
                <a:rPr lang="en-US" sz="2000" dirty="0" err="1">
                  <a:solidFill>
                    <a:srgbClr val="333A3B"/>
                  </a:solidFill>
                  <a:latin typeface="Fira Sans"/>
                </a:rPr>
                <a:t>linee</a:t>
              </a:r>
              <a:r>
                <a:rPr lang="en-US" sz="2000" dirty="0">
                  <a:solidFill>
                    <a:srgbClr val="333A3B"/>
                  </a:solidFill>
                  <a:latin typeface="Fira Sans"/>
                </a:rPr>
                <a:t> </a:t>
              </a:r>
              <a:r>
                <a:rPr lang="en-US" sz="2000" dirty="0" err="1">
                  <a:solidFill>
                    <a:srgbClr val="333A3B"/>
                  </a:solidFill>
                  <a:latin typeface="Fira Sans"/>
                </a:rPr>
                <a:t>guida</a:t>
              </a:r>
              <a:r>
                <a:rPr lang="en-US" sz="2000" dirty="0">
                  <a:solidFill>
                    <a:srgbClr val="333A3B"/>
                  </a:solidFill>
                  <a:latin typeface="Fira Sans"/>
                </a:rPr>
                <a:t> </a:t>
              </a:r>
              <a:r>
                <a:rPr lang="en-US" sz="2000" dirty="0" err="1">
                  <a:solidFill>
                    <a:srgbClr val="333A3B"/>
                  </a:solidFill>
                  <a:latin typeface="Fira Sans"/>
                </a:rPr>
                <a:t>internazionali</a:t>
              </a:r>
              <a:r>
                <a:rPr lang="en-US" sz="2000" dirty="0">
                  <a:solidFill>
                    <a:srgbClr val="333A3B"/>
                  </a:solidFill>
                  <a:latin typeface="Fira Sans"/>
                </a:rPr>
                <a:t>, </a:t>
              </a:r>
              <a:r>
                <a:rPr lang="en-US" sz="2000" dirty="0" err="1">
                  <a:solidFill>
                    <a:srgbClr val="333A3B"/>
                  </a:solidFill>
                  <a:latin typeface="Fira Sans"/>
                </a:rPr>
                <a:t>europee</a:t>
              </a:r>
              <a:r>
                <a:rPr lang="en-US" sz="2000" dirty="0">
                  <a:solidFill>
                    <a:srgbClr val="333A3B"/>
                  </a:solidFill>
                  <a:latin typeface="Fira Sans"/>
                </a:rPr>
                <a:t> o </a:t>
              </a:r>
              <a:r>
                <a:rPr lang="en-US" sz="2000" dirty="0" err="1">
                  <a:solidFill>
                    <a:srgbClr val="333A3B"/>
                  </a:solidFill>
                  <a:latin typeface="Fira Sans"/>
                </a:rPr>
                <a:t>nazionali</a:t>
              </a:r>
              <a:r>
                <a:rPr lang="en-US" sz="2000" dirty="0">
                  <a:solidFill>
                    <a:srgbClr val="333A3B"/>
                  </a:solidFill>
                  <a:latin typeface="Fira Sans"/>
                </a:rPr>
                <a:t> per </a:t>
              </a:r>
              <a:r>
                <a:rPr lang="en-US" sz="2000" dirty="0" err="1">
                  <a:solidFill>
                    <a:srgbClr val="333A3B"/>
                  </a:solidFill>
                  <a:latin typeface="Fira Sans"/>
                </a:rPr>
                <a:t>redigere</a:t>
              </a:r>
              <a:r>
                <a:rPr lang="en-US" sz="2000" dirty="0">
                  <a:solidFill>
                    <a:srgbClr val="333A3B"/>
                  </a:solidFill>
                  <a:latin typeface="Fira Sans"/>
                </a:rPr>
                <a:t> le </a:t>
              </a:r>
              <a:r>
                <a:rPr lang="en-US" sz="2000" dirty="0" err="1">
                  <a:solidFill>
                    <a:srgbClr val="333A3B"/>
                  </a:solidFill>
                  <a:latin typeface="Fira Sans"/>
                </a:rPr>
                <a:t>proprie</a:t>
              </a:r>
              <a:r>
                <a:rPr lang="en-US" sz="2000" dirty="0">
                  <a:solidFill>
                    <a:srgbClr val="333A3B"/>
                  </a:solidFill>
                  <a:latin typeface="Fira Sans"/>
                </a:rPr>
                <a:t> </a:t>
              </a:r>
              <a:r>
                <a:rPr lang="en-US" sz="2000" dirty="0" err="1">
                  <a:solidFill>
                    <a:srgbClr val="333A3B"/>
                  </a:solidFill>
                  <a:latin typeface="Fira Sans"/>
                </a:rPr>
                <a:t>dichiarazioni</a:t>
              </a:r>
              <a:endParaRPr lang="en-US" sz="2000" dirty="0">
                <a:solidFill>
                  <a:srgbClr val="333A3B"/>
                </a:solidFill>
                <a:latin typeface="Fira Sans"/>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028700" y="1028700"/>
            <a:ext cx="7148876" cy="1743075"/>
          </a:xfrm>
          <a:prstGeom prst="rect">
            <a:avLst/>
          </a:prstGeom>
        </p:spPr>
        <p:txBody>
          <a:bodyPr lIns="0" tIns="0" rIns="0" bIns="0" rtlCol="0" anchor="t">
            <a:spAutoFit/>
          </a:bodyPr>
          <a:lstStyle/>
          <a:p>
            <a:pPr>
              <a:lnSpc>
                <a:spcPts val="5399"/>
              </a:lnSpc>
            </a:pPr>
            <a:r>
              <a:rPr lang="en-US" sz="4499" spc="-44" dirty="0">
                <a:solidFill>
                  <a:srgbClr val="333A3B"/>
                </a:solidFill>
                <a:latin typeface="Fira Sans Bold"/>
              </a:rPr>
              <a:t>Sustainable Finance Disclosure Regulation</a:t>
            </a:r>
          </a:p>
          <a:p>
            <a:pPr>
              <a:lnSpc>
                <a:spcPts val="2999"/>
              </a:lnSpc>
              <a:spcBef>
                <a:spcPct val="0"/>
              </a:spcBef>
            </a:pPr>
            <a:r>
              <a:rPr lang="en-US" sz="2499" spc="-24" dirty="0" err="1">
                <a:solidFill>
                  <a:srgbClr val="00A181"/>
                </a:solidFill>
                <a:latin typeface="Fira Sans Bold"/>
              </a:rPr>
              <a:t>Regolamento</a:t>
            </a:r>
            <a:r>
              <a:rPr lang="en-US" sz="2499" spc="-24" dirty="0">
                <a:solidFill>
                  <a:srgbClr val="00A181"/>
                </a:solidFill>
                <a:latin typeface="Fira Sans Bold"/>
              </a:rPr>
              <a:t> UE 2019/2088</a:t>
            </a:r>
          </a:p>
        </p:txBody>
      </p:sp>
      <p:grpSp>
        <p:nvGrpSpPr>
          <p:cNvPr id="3" name="Group 3"/>
          <p:cNvGrpSpPr/>
          <p:nvPr/>
        </p:nvGrpSpPr>
        <p:grpSpPr>
          <a:xfrm rot="-10800000">
            <a:off x="-1306086" y="4784384"/>
            <a:ext cx="4985461" cy="4317433"/>
            <a:chOff x="0" y="0"/>
            <a:chExt cx="3619627" cy="3134614"/>
          </a:xfrm>
        </p:grpSpPr>
        <p:sp>
          <p:nvSpPr>
            <p:cNvPr id="4" name="Freeform 4"/>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5" name="Group 5"/>
          <p:cNvGrpSpPr/>
          <p:nvPr/>
        </p:nvGrpSpPr>
        <p:grpSpPr>
          <a:xfrm rot="-10800000">
            <a:off x="3061137" y="7468788"/>
            <a:ext cx="3480308" cy="3013963"/>
            <a:chOff x="0" y="0"/>
            <a:chExt cx="3619627" cy="3134614"/>
          </a:xfrm>
        </p:grpSpPr>
        <p:sp>
          <p:nvSpPr>
            <p:cNvPr id="6" name="Freeform 6"/>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grpSp>
        <p:nvGrpSpPr>
          <p:cNvPr id="7" name="Group 7"/>
          <p:cNvGrpSpPr/>
          <p:nvPr/>
        </p:nvGrpSpPr>
        <p:grpSpPr>
          <a:xfrm rot="-10800000">
            <a:off x="2780085" y="4005595"/>
            <a:ext cx="1798578" cy="1557577"/>
            <a:chOff x="0" y="0"/>
            <a:chExt cx="3619627" cy="3134614"/>
          </a:xfrm>
        </p:grpSpPr>
        <p:sp>
          <p:nvSpPr>
            <p:cNvPr id="8" name="Freeform 8"/>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9" name="Group 9"/>
          <p:cNvGrpSpPr/>
          <p:nvPr/>
        </p:nvGrpSpPr>
        <p:grpSpPr>
          <a:xfrm rot="-10800000">
            <a:off x="300983" y="7795449"/>
            <a:ext cx="3378391" cy="2925703"/>
            <a:chOff x="0" y="0"/>
            <a:chExt cx="3619627" cy="3134614"/>
          </a:xfrm>
        </p:grpSpPr>
        <p:sp>
          <p:nvSpPr>
            <p:cNvPr id="10" name="Freeform 10"/>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11" name="Group 11"/>
          <p:cNvGrpSpPr/>
          <p:nvPr/>
        </p:nvGrpSpPr>
        <p:grpSpPr>
          <a:xfrm>
            <a:off x="8967848" y="991720"/>
            <a:ext cx="8281927" cy="2993292"/>
            <a:chOff x="0" y="0"/>
            <a:chExt cx="11042569" cy="3991056"/>
          </a:xfrm>
        </p:grpSpPr>
        <p:sp>
          <p:nvSpPr>
            <p:cNvPr id="12" name="TextBox 12"/>
            <p:cNvSpPr txBox="1"/>
            <p:nvPr/>
          </p:nvSpPr>
          <p:spPr>
            <a:xfrm>
              <a:off x="0" y="-9525"/>
              <a:ext cx="11029869" cy="657225"/>
            </a:xfrm>
            <a:prstGeom prst="rect">
              <a:avLst/>
            </a:prstGeom>
          </p:spPr>
          <p:txBody>
            <a:bodyPr lIns="0" tIns="0" rIns="0" bIns="0" rtlCol="0" anchor="t">
              <a:spAutoFit/>
            </a:bodyPr>
            <a:lstStyle/>
            <a:p>
              <a:pPr>
                <a:lnSpc>
                  <a:spcPts val="3839"/>
                </a:lnSpc>
                <a:spcBef>
                  <a:spcPct val="0"/>
                </a:spcBef>
              </a:pPr>
              <a:r>
                <a:rPr lang="en-US" sz="3199">
                  <a:solidFill>
                    <a:srgbClr val="333A3B"/>
                  </a:solidFill>
                  <a:latin typeface="Fira Sans Bold"/>
                </a:rPr>
                <a:t>Investimenti sostenibili</a:t>
              </a:r>
            </a:p>
          </p:txBody>
        </p:sp>
        <p:sp>
          <p:nvSpPr>
            <p:cNvPr id="13" name="TextBox 13"/>
            <p:cNvSpPr txBox="1"/>
            <p:nvPr/>
          </p:nvSpPr>
          <p:spPr>
            <a:xfrm>
              <a:off x="12700" y="721865"/>
              <a:ext cx="11029869" cy="3269192"/>
            </a:xfrm>
            <a:prstGeom prst="rect">
              <a:avLst/>
            </a:prstGeom>
          </p:spPr>
          <p:txBody>
            <a:bodyPr lIns="0" tIns="0" rIns="0" bIns="0" rtlCol="0" anchor="t">
              <a:spAutoFit/>
            </a:bodyPr>
            <a:lstStyle/>
            <a:p>
              <a:pPr>
                <a:lnSpc>
                  <a:spcPts val="2800"/>
                </a:lnSpc>
                <a:spcBef>
                  <a:spcPct val="0"/>
                </a:spcBef>
              </a:pPr>
              <a:r>
                <a:rPr lang="en-US" sz="2000" dirty="0">
                  <a:solidFill>
                    <a:srgbClr val="333A3B"/>
                  </a:solidFill>
                  <a:latin typeface="Fira Sans"/>
                </a:rPr>
                <a:t>Le </a:t>
              </a:r>
              <a:r>
                <a:rPr lang="en-US" sz="2000" dirty="0" err="1">
                  <a:solidFill>
                    <a:srgbClr val="333A3B"/>
                  </a:solidFill>
                  <a:latin typeface="Fira Sans"/>
                </a:rPr>
                <a:t>informazioni</a:t>
              </a:r>
              <a:r>
                <a:rPr lang="en-US" sz="2000" dirty="0">
                  <a:solidFill>
                    <a:srgbClr val="333A3B"/>
                  </a:solidFill>
                  <a:latin typeface="Fira Sans"/>
                </a:rPr>
                <a:t> per </a:t>
              </a:r>
              <a:r>
                <a:rPr lang="en-US" sz="2000" dirty="0" err="1">
                  <a:solidFill>
                    <a:srgbClr val="333A3B"/>
                  </a:solidFill>
                  <a:latin typeface="Fira Sans"/>
                </a:rPr>
                <a:t>gli</a:t>
              </a:r>
              <a:r>
                <a:rPr lang="en-US" sz="2000" dirty="0">
                  <a:solidFill>
                    <a:srgbClr val="333A3B"/>
                  </a:solidFill>
                  <a:latin typeface="Fira Sans"/>
                </a:rPr>
                <a:t> </a:t>
              </a:r>
              <a:r>
                <a:rPr lang="en-US" sz="2000" dirty="0" err="1">
                  <a:solidFill>
                    <a:srgbClr val="333A3B"/>
                  </a:solidFill>
                  <a:latin typeface="Fira Sans"/>
                </a:rPr>
                <a:t>investitori</a:t>
              </a:r>
              <a:r>
                <a:rPr lang="en-US" sz="2000" dirty="0">
                  <a:solidFill>
                    <a:srgbClr val="333A3B"/>
                  </a:solidFill>
                  <a:latin typeface="Fira Sans"/>
                </a:rPr>
                <a:t> </a:t>
              </a:r>
              <a:r>
                <a:rPr lang="en-US" sz="2000" dirty="0" err="1">
                  <a:solidFill>
                    <a:srgbClr val="333A3B"/>
                  </a:solidFill>
                  <a:latin typeface="Fira Sans"/>
                </a:rPr>
                <a:t>finali</a:t>
              </a:r>
              <a:r>
                <a:rPr lang="en-US" sz="2000" dirty="0">
                  <a:solidFill>
                    <a:srgbClr val="333A3B"/>
                  </a:solidFill>
                  <a:latin typeface="Fira Sans"/>
                </a:rPr>
                <a:t> </a:t>
              </a:r>
              <a:r>
                <a:rPr lang="en-US" sz="2000" dirty="0" err="1">
                  <a:solidFill>
                    <a:srgbClr val="333A3B"/>
                  </a:solidFill>
                  <a:latin typeface="Fira Sans"/>
                </a:rPr>
                <a:t>sull'integrazione</a:t>
              </a:r>
              <a:r>
                <a:rPr lang="en-US" sz="2000" dirty="0">
                  <a:solidFill>
                    <a:srgbClr val="333A3B"/>
                  </a:solidFill>
                  <a:latin typeface="Fira Sans"/>
                </a:rPr>
                <a:t> </a:t>
              </a:r>
              <a:r>
                <a:rPr lang="en-US" sz="2000" dirty="0" err="1">
                  <a:solidFill>
                    <a:srgbClr val="333A3B"/>
                  </a:solidFill>
                  <a:latin typeface="Fira Sans"/>
                </a:rPr>
                <a:t>dei</a:t>
              </a:r>
              <a:r>
                <a:rPr lang="en-US" sz="2000" dirty="0">
                  <a:solidFill>
                    <a:srgbClr val="333A3B"/>
                  </a:solidFill>
                  <a:latin typeface="Fira Sans"/>
                </a:rPr>
                <a:t> </a:t>
              </a:r>
              <a:r>
                <a:rPr lang="en-US" sz="2000" dirty="0" err="1">
                  <a:solidFill>
                    <a:srgbClr val="333A3B"/>
                  </a:solidFill>
                  <a:latin typeface="Fira Sans"/>
                </a:rPr>
                <a:t>rischi</a:t>
              </a:r>
              <a:r>
                <a:rPr lang="en-US" sz="2000" dirty="0">
                  <a:solidFill>
                    <a:srgbClr val="333A3B"/>
                  </a:solidFill>
                  <a:latin typeface="Fira Sans"/>
                </a:rPr>
                <a:t> di </a:t>
              </a:r>
              <a:r>
                <a:rPr lang="en-US" sz="2000" dirty="0" err="1">
                  <a:solidFill>
                    <a:srgbClr val="333A3B"/>
                  </a:solidFill>
                  <a:latin typeface="Fira Sans"/>
                </a:rPr>
                <a:t>sostenibilità</a:t>
              </a:r>
              <a:r>
                <a:rPr lang="en-US" sz="2000" dirty="0">
                  <a:solidFill>
                    <a:srgbClr val="333A3B"/>
                  </a:solidFill>
                  <a:latin typeface="Fira Sans"/>
                </a:rPr>
                <a:t>, </a:t>
              </a:r>
              <a:r>
                <a:rPr lang="en-US" sz="2000" dirty="0" err="1">
                  <a:solidFill>
                    <a:srgbClr val="333A3B"/>
                  </a:solidFill>
                  <a:latin typeface="Fira Sans"/>
                </a:rPr>
                <a:t>sugli</a:t>
              </a:r>
              <a:r>
                <a:rPr lang="en-US" sz="2000" dirty="0">
                  <a:solidFill>
                    <a:srgbClr val="333A3B"/>
                  </a:solidFill>
                  <a:latin typeface="Fira Sans"/>
                </a:rPr>
                <a:t> </a:t>
              </a:r>
              <a:r>
                <a:rPr lang="en-US" sz="2000" dirty="0" err="1">
                  <a:solidFill>
                    <a:srgbClr val="333A3B"/>
                  </a:solidFill>
                  <a:latin typeface="Fira Sans"/>
                </a:rPr>
                <a:t>impatti</a:t>
              </a:r>
              <a:r>
                <a:rPr lang="en-US" sz="2000" dirty="0">
                  <a:solidFill>
                    <a:srgbClr val="333A3B"/>
                  </a:solidFill>
                  <a:latin typeface="Fira Sans"/>
                </a:rPr>
                <a:t> </a:t>
              </a:r>
              <a:r>
                <a:rPr lang="en-US" sz="2000" dirty="0" err="1">
                  <a:solidFill>
                    <a:srgbClr val="333A3B"/>
                  </a:solidFill>
                  <a:latin typeface="Fira Sans"/>
                </a:rPr>
                <a:t>negativi</a:t>
              </a:r>
              <a:r>
                <a:rPr lang="en-US" sz="2000" dirty="0">
                  <a:solidFill>
                    <a:srgbClr val="333A3B"/>
                  </a:solidFill>
                  <a:latin typeface="Fira Sans"/>
                </a:rPr>
                <a:t> e </a:t>
              </a:r>
              <a:r>
                <a:rPr lang="en-US" sz="2000" dirty="0" err="1">
                  <a:solidFill>
                    <a:srgbClr val="333A3B"/>
                  </a:solidFill>
                  <a:latin typeface="Fira Sans"/>
                </a:rPr>
                <a:t>sugli</a:t>
              </a:r>
              <a:r>
                <a:rPr lang="en-US" sz="2000" dirty="0">
                  <a:solidFill>
                    <a:srgbClr val="333A3B"/>
                  </a:solidFill>
                  <a:latin typeface="Fira Sans"/>
                </a:rPr>
                <a:t> </a:t>
              </a:r>
              <a:r>
                <a:rPr lang="en-US" sz="2000" dirty="0" err="1">
                  <a:solidFill>
                    <a:srgbClr val="333A3B"/>
                  </a:solidFill>
                  <a:latin typeface="Fira Sans"/>
                </a:rPr>
                <a:t>obiettivi</a:t>
              </a:r>
              <a:r>
                <a:rPr lang="en-US" sz="2000" dirty="0">
                  <a:solidFill>
                    <a:srgbClr val="333A3B"/>
                  </a:solidFill>
                  <a:latin typeface="Fira Sans"/>
                </a:rPr>
                <a:t> di </a:t>
              </a:r>
              <a:r>
                <a:rPr lang="en-US" sz="2000" dirty="0" err="1">
                  <a:solidFill>
                    <a:srgbClr val="333A3B"/>
                  </a:solidFill>
                  <a:latin typeface="Fira Sans"/>
                </a:rPr>
                <a:t>investimento</a:t>
              </a:r>
              <a:r>
                <a:rPr lang="en-US" sz="2000" dirty="0">
                  <a:solidFill>
                    <a:srgbClr val="333A3B"/>
                  </a:solidFill>
                  <a:latin typeface="Fira Sans"/>
                </a:rPr>
                <a:t> </a:t>
              </a:r>
              <a:r>
                <a:rPr lang="en-US" sz="2000" dirty="0" err="1">
                  <a:solidFill>
                    <a:srgbClr val="333A3B"/>
                  </a:solidFill>
                  <a:latin typeface="Fira Sans"/>
                </a:rPr>
                <a:t>sostenibile</a:t>
              </a:r>
              <a:r>
                <a:rPr lang="en-US" sz="2000" dirty="0">
                  <a:solidFill>
                    <a:srgbClr val="333A3B"/>
                  </a:solidFill>
                  <a:latin typeface="Fira Sans"/>
                </a:rPr>
                <a:t> non </a:t>
              </a:r>
              <a:r>
                <a:rPr lang="en-US" sz="2000" dirty="0" err="1">
                  <a:solidFill>
                    <a:srgbClr val="333A3B"/>
                  </a:solidFill>
                  <a:latin typeface="Fira Sans"/>
                </a:rPr>
                <a:t>erano</a:t>
              </a:r>
              <a:r>
                <a:rPr lang="en-US" sz="2000" dirty="0">
                  <a:solidFill>
                    <a:srgbClr val="333A3B"/>
                  </a:solidFill>
                  <a:latin typeface="Fira Sans"/>
                </a:rPr>
                <a:t> </a:t>
              </a:r>
              <a:r>
                <a:rPr lang="en-US" sz="2000" dirty="0" err="1">
                  <a:solidFill>
                    <a:srgbClr val="333A3B"/>
                  </a:solidFill>
                  <a:latin typeface="Fira Sans"/>
                </a:rPr>
                <a:t>sufficientemente</a:t>
              </a:r>
              <a:r>
                <a:rPr lang="en-US" sz="2000" dirty="0">
                  <a:solidFill>
                    <a:srgbClr val="333A3B"/>
                  </a:solidFill>
                  <a:latin typeface="Fira Sans"/>
                </a:rPr>
                <a:t> </a:t>
              </a:r>
              <a:r>
                <a:rPr lang="en-US" sz="2000" dirty="0" err="1">
                  <a:solidFill>
                    <a:srgbClr val="333A3B"/>
                  </a:solidFill>
                  <a:latin typeface="Fira Sans"/>
                </a:rPr>
                <a:t>sviluppate</a:t>
              </a:r>
              <a:r>
                <a:rPr lang="en-US" sz="2000" dirty="0">
                  <a:solidFill>
                    <a:srgbClr val="333A3B"/>
                  </a:solidFill>
                  <a:latin typeface="Fira Sans"/>
                </a:rPr>
                <a:t>, </a:t>
              </a:r>
              <a:r>
                <a:rPr lang="en-US" sz="2000" dirty="0" err="1">
                  <a:solidFill>
                    <a:srgbClr val="333A3B"/>
                  </a:solidFill>
                  <a:latin typeface="Fira Sans"/>
                </a:rPr>
                <a:t>poiché</a:t>
              </a:r>
              <a:r>
                <a:rPr lang="en-US" sz="2000" dirty="0">
                  <a:solidFill>
                    <a:srgbClr val="333A3B"/>
                  </a:solidFill>
                  <a:latin typeface="Fira Sans"/>
                </a:rPr>
                <a:t> non </a:t>
              </a:r>
              <a:r>
                <a:rPr lang="en-US" sz="2000" dirty="0" err="1">
                  <a:solidFill>
                    <a:srgbClr val="333A3B"/>
                  </a:solidFill>
                  <a:latin typeface="Fira Sans"/>
                </a:rPr>
                <a:t>soggette</a:t>
              </a:r>
              <a:r>
                <a:rPr lang="en-US" sz="2000" dirty="0">
                  <a:solidFill>
                    <a:srgbClr val="333A3B"/>
                  </a:solidFill>
                  <a:latin typeface="Fira Sans"/>
                </a:rPr>
                <a:t> a </a:t>
              </a:r>
              <a:r>
                <a:rPr lang="en-US" sz="2000" dirty="0" err="1">
                  <a:solidFill>
                    <a:srgbClr val="333A3B"/>
                  </a:solidFill>
                  <a:latin typeface="Fira Sans"/>
                </a:rPr>
                <a:t>obblighi</a:t>
              </a:r>
              <a:r>
                <a:rPr lang="en-US" sz="2000" dirty="0">
                  <a:solidFill>
                    <a:srgbClr val="333A3B"/>
                  </a:solidFill>
                  <a:latin typeface="Fira Sans"/>
                </a:rPr>
                <a:t> </a:t>
              </a:r>
              <a:r>
                <a:rPr lang="en-US" sz="2000" dirty="0" err="1">
                  <a:solidFill>
                    <a:srgbClr val="333A3B"/>
                  </a:solidFill>
                  <a:latin typeface="Fira Sans"/>
                </a:rPr>
                <a:t>armonizzati</a:t>
              </a:r>
              <a:r>
                <a:rPr lang="en-US" sz="2000" dirty="0">
                  <a:solidFill>
                    <a:srgbClr val="333A3B"/>
                  </a:solidFill>
                  <a:latin typeface="Fira Sans"/>
                </a:rPr>
                <a:t>. Il </a:t>
              </a:r>
              <a:r>
                <a:rPr lang="en-US" sz="2000" dirty="0" err="1">
                  <a:solidFill>
                    <a:srgbClr val="333A3B"/>
                  </a:solidFill>
                  <a:latin typeface="Fira Sans"/>
                </a:rPr>
                <a:t>regolamento</a:t>
              </a:r>
              <a:r>
                <a:rPr lang="en-US" sz="2000" dirty="0">
                  <a:solidFill>
                    <a:srgbClr val="333A3B"/>
                  </a:solidFill>
                  <a:latin typeface="Fira Sans"/>
                </a:rPr>
                <a:t> </a:t>
              </a:r>
              <a:r>
                <a:rPr lang="en-US" sz="2000" dirty="0" err="1">
                  <a:solidFill>
                    <a:srgbClr val="333A3B"/>
                  </a:solidFill>
                  <a:latin typeface="Fira Sans"/>
                </a:rPr>
                <a:t>obbliga</a:t>
              </a:r>
              <a:r>
                <a:rPr lang="en-US" sz="2000" dirty="0">
                  <a:solidFill>
                    <a:srgbClr val="333A3B"/>
                  </a:solidFill>
                  <a:latin typeface="Fira Sans"/>
                </a:rPr>
                <a:t> </a:t>
              </a:r>
              <a:r>
                <a:rPr lang="en-US" sz="2000" dirty="0" err="1">
                  <a:solidFill>
                    <a:srgbClr val="333A3B"/>
                  </a:solidFill>
                  <a:latin typeface="Fira Sans"/>
                </a:rPr>
                <a:t>i</a:t>
              </a:r>
              <a:r>
                <a:rPr lang="en-US" sz="2000" dirty="0">
                  <a:solidFill>
                    <a:srgbClr val="333A3B"/>
                  </a:solidFill>
                  <a:latin typeface="Fira Sans"/>
                </a:rPr>
                <a:t> </a:t>
              </a:r>
              <a:r>
                <a:rPr lang="en-US" sz="2000" dirty="0" err="1">
                  <a:solidFill>
                    <a:srgbClr val="333A3B"/>
                  </a:solidFill>
                  <a:latin typeface="Fira Sans"/>
                </a:rPr>
                <a:t>partecipanti</a:t>
              </a:r>
              <a:r>
                <a:rPr lang="en-US" sz="2000" dirty="0">
                  <a:solidFill>
                    <a:srgbClr val="333A3B"/>
                  </a:solidFill>
                  <a:latin typeface="Fira Sans"/>
                </a:rPr>
                <a:t> ai </a:t>
              </a:r>
              <a:r>
                <a:rPr lang="en-US" sz="2000" dirty="0" err="1">
                  <a:solidFill>
                    <a:srgbClr val="333A3B"/>
                  </a:solidFill>
                  <a:latin typeface="Fira Sans"/>
                </a:rPr>
                <a:t>mercati</a:t>
              </a:r>
              <a:r>
                <a:rPr lang="en-US" sz="2000" dirty="0">
                  <a:solidFill>
                    <a:srgbClr val="333A3B"/>
                  </a:solidFill>
                  <a:latin typeface="Fira Sans"/>
                </a:rPr>
                <a:t> </a:t>
              </a:r>
              <a:r>
                <a:rPr lang="en-US" sz="2000" dirty="0" err="1">
                  <a:solidFill>
                    <a:srgbClr val="333A3B"/>
                  </a:solidFill>
                  <a:latin typeface="Fira Sans"/>
                </a:rPr>
                <a:t>finanziari</a:t>
              </a:r>
              <a:r>
                <a:rPr lang="en-US" sz="2000" dirty="0">
                  <a:solidFill>
                    <a:srgbClr val="333A3B"/>
                  </a:solidFill>
                  <a:latin typeface="Fira Sans"/>
                </a:rPr>
                <a:t> e </a:t>
              </a:r>
              <a:r>
                <a:rPr lang="en-US" sz="2000" dirty="0" err="1">
                  <a:solidFill>
                    <a:srgbClr val="333A3B"/>
                  </a:solidFill>
                  <a:latin typeface="Fira Sans"/>
                </a:rPr>
                <a:t>i</a:t>
              </a:r>
              <a:r>
                <a:rPr lang="en-US" sz="2000" dirty="0">
                  <a:solidFill>
                    <a:srgbClr val="333A3B"/>
                  </a:solidFill>
                  <a:latin typeface="Fira Sans"/>
                </a:rPr>
                <a:t> </a:t>
              </a:r>
              <a:r>
                <a:rPr lang="en-US" sz="2000" dirty="0" err="1">
                  <a:solidFill>
                    <a:srgbClr val="333A3B"/>
                  </a:solidFill>
                  <a:latin typeface="Fira Sans"/>
                </a:rPr>
                <a:t>consulenti</a:t>
              </a:r>
              <a:r>
                <a:rPr lang="en-US" sz="2000" dirty="0">
                  <a:solidFill>
                    <a:srgbClr val="333A3B"/>
                  </a:solidFill>
                  <a:latin typeface="Fira Sans"/>
                </a:rPr>
                <a:t> </a:t>
              </a:r>
              <a:r>
                <a:rPr lang="en-US" sz="2000" dirty="0" err="1">
                  <a:solidFill>
                    <a:srgbClr val="333A3B"/>
                  </a:solidFill>
                  <a:latin typeface="Fira Sans"/>
                </a:rPr>
                <a:t>finanziari</a:t>
              </a:r>
              <a:r>
                <a:rPr lang="en-US" sz="2000" dirty="0">
                  <a:solidFill>
                    <a:srgbClr val="333A3B"/>
                  </a:solidFill>
                  <a:latin typeface="Fira Sans"/>
                </a:rPr>
                <a:t> a </a:t>
              </a:r>
              <a:r>
                <a:rPr lang="en-US" sz="2000" dirty="0" err="1">
                  <a:solidFill>
                    <a:srgbClr val="333A3B"/>
                  </a:solidFill>
                  <a:latin typeface="Fira Sans"/>
                </a:rPr>
                <a:t>fornire</a:t>
              </a:r>
              <a:r>
                <a:rPr lang="en-US" sz="2000" dirty="0">
                  <a:solidFill>
                    <a:srgbClr val="333A3B"/>
                  </a:solidFill>
                  <a:latin typeface="Fira Sans"/>
                </a:rPr>
                <a:t> </a:t>
              </a:r>
              <a:r>
                <a:rPr lang="en-US" sz="2000" dirty="0" err="1">
                  <a:solidFill>
                    <a:srgbClr val="333A3B"/>
                  </a:solidFill>
                  <a:latin typeface="Fira Sans"/>
                </a:rPr>
                <a:t>informazioni</a:t>
              </a:r>
              <a:r>
                <a:rPr lang="en-US" sz="2000" dirty="0">
                  <a:solidFill>
                    <a:srgbClr val="333A3B"/>
                  </a:solidFill>
                  <a:latin typeface="Fira Sans"/>
                </a:rPr>
                <a:t> </a:t>
              </a:r>
              <a:r>
                <a:rPr lang="en-US" sz="2000" dirty="0" err="1">
                  <a:solidFill>
                    <a:srgbClr val="333A3B"/>
                  </a:solidFill>
                  <a:latin typeface="Fira Sans"/>
                </a:rPr>
                <a:t>precontrattuali</a:t>
              </a:r>
              <a:r>
                <a:rPr lang="en-US" sz="2000" dirty="0">
                  <a:solidFill>
                    <a:srgbClr val="333A3B"/>
                  </a:solidFill>
                  <a:latin typeface="Fira Sans"/>
                </a:rPr>
                <a:t> e continue </a:t>
              </a:r>
              <a:r>
                <a:rPr lang="en-US" sz="2000" dirty="0" err="1">
                  <a:solidFill>
                    <a:srgbClr val="333A3B"/>
                  </a:solidFill>
                  <a:latin typeface="Fira Sans"/>
                </a:rPr>
                <a:t>sugli</a:t>
              </a:r>
              <a:r>
                <a:rPr lang="en-US" sz="2000" dirty="0">
                  <a:solidFill>
                    <a:srgbClr val="333A3B"/>
                  </a:solidFill>
                  <a:latin typeface="Fira Sans"/>
                </a:rPr>
                <a:t> </a:t>
              </a:r>
              <a:r>
                <a:rPr lang="en-US" sz="2000" dirty="0" err="1">
                  <a:solidFill>
                    <a:srgbClr val="333A3B"/>
                  </a:solidFill>
                  <a:latin typeface="Fira Sans"/>
                </a:rPr>
                <a:t>investimenti</a:t>
              </a:r>
              <a:r>
                <a:rPr lang="en-US" sz="2000" dirty="0">
                  <a:solidFill>
                    <a:srgbClr val="333A3B"/>
                  </a:solidFill>
                  <a:latin typeface="Fira Sans"/>
                </a:rPr>
                <a:t> </a:t>
              </a:r>
              <a:r>
                <a:rPr lang="en-US" sz="2000" dirty="0" err="1">
                  <a:solidFill>
                    <a:srgbClr val="333A3B"/>
                  </a:solidFill>
                  <a:latin typeface="Fira Sans"/>
                </a:rPr>
                <a:t>sostenibili</a:t>
              </a:r>
              <a:r>
                <a:rPr lang="en-US" sz="2000" dirty="0">
                  <a:solidFill>
                    <a:srgbClr val="333A3B"/>
                  </a:solidFill>
                  <a:latin typeface="Fira Sans"/>
                </a:rPr>
                <a:t> e la </a:t>
              </a:r>
              <a:r>
                <a:rPr lang="en-US" sz="2000" dirty="0" err="1">
                  <a:solidFill>
                    <a:srgbClr val="333A3B"/>
                  </a:solidFill>
                  <a:latin typeface="Fira Sans"/>
                </a:rPr>
                <a:t>gestione</a:t>
              </a:r>
              <a:r>
                <a:rPr lang="en-US" sz="2000" dirty="0">
                  <a:solidFill>
                    <a:srgbClr val="333A3B"/>
                  </a:solidFill>
                  <a:latin typeface="Fira Sans"/>
                </a:rPr>
                <a:t> </a:t>
              </a:r>
              <a:r>
                <a:rPr lang="en-US" sz="2000" dirty="0" err="1">
                  <a:solidFill>
                    <a:srgbClr val="333A3B"/>
                  </a:solidFill>
                  <a:latin typeface="Fira Sans"/>
                </a:rPr>
                <a:t>dei</a:t>
              </a:r>
              <a:r>
                <a:rPr lang="en-US" sz="2000" dirty="0">
                  <a:solidFill>
                    <a:srgbClr val="333A3B"/>
                  </a:solidFill>
                  <a:latin typeface="Fira Sans"/>
                </a:rPr>
                <a:t> </a:t>
              </a:r>
              <a:r>
                <a:rPr lang="en-US" sz="2000" dirty="0" err="1">
                  <a:solidFill>
                    <a:srgbClr val="333A3B"/>
                  </a:solidFill>
                  <a:latin typeface="Fira Sans"/>
                </a:rPr>
                <a:t>rischi</a:t>
              </a:r>
              <a:r>
                <a:rPr lang="en-US" sz="2000" dirty="0">
                  <a:solidFill>
                    <a:srgbClr val="333A3B"/>
                  </a:solidFill>
                  <a:latin typeface="Fira Sans"/>
                </a:rPr>
                <a:t> di </a:t>
              </a:r>
              <a:r>
                <a:rPr lang="en-US" sz="2000" dirty="0" err="1">
                  <a:solidFill>
                    <a:srgbClr val="333A3B"/>
                  </a:solidFill>
                  <a:latin typeface="Fira Sans"/>
                </a:rPr>
                <a:t>sostenibilità</a:t>
              </a:r>
              <a:endParaRPr lang="en-US" sz="2000" dirty="0">
                <a:solidFill>
                  <a:srgbClr val="333A3B"/>
                </a:solidFill>
                <a:latin typeface="Fira Sans"/>
              </a:endParaRPr>
            </a:p>
          </p:txBody>
        </p:sp>
      </p:grpSp>
      <p:sp>
        <p:nvSpPr>
          <p:cNvPr id="14" name="TextBox 14"/>
          <p:cNvSpPr txBox="1"/>
          <p:nvPr/>
        </p:nvSpPr>
        <p:spPr>
          <a:xfrm>
            <a:off x="8977373" y="6302420"/>
            <a:ext cx="8272402" cy="495300"/>
          </a:xfrm>
          <a:prstGeom prst="rect">
            <a:avLst/>
          </a:prstGeom>
        </p:spPr>
        <p:txBody>
          <a:bodyPr lIns="0" tIns="0" rIns="0" bIns="0" rtlCol="0" anchor="t">
            <a:spAutoFit/>
          </a:bodyPr>
          <a:lstStyle/>
          <a:p>
            <a:pPr>
              <a:lnSpc>
                <a:spcPts val="3840"/>
              </a:lnSpc>
              <a:spcBef>
                <a:spcPct val="0"/>
              </a:spcBef>
            </a:pPr>
            <a:r>
              <a:rPr lang="en-US" sz="3200">
                <a:solidFill>
                  <a:srgbClr val="333A3B"/>
                </a:solidFill>
                <a:latin typeface="Fira Sans Bold"/>
              </a:rPr>
              <a:t>Integrazione dei rischi di sostenibilità</a:t>
            </a:r>
          </a:p>
        </p:txBody>
      </p:sp>
      <p:sp>
        <p:nvSpPr>
          <p:cNvPr id="15" name="TextBox 15"/>
          <p:cNvSpPr txBox="1"/>
          <p:nvPr/>
        </p:nvSpPr>
        <p:spPr>
          <a:xfrm>
            <a:off x="8986898" y="6864395"/>
            <a:ext cx="8272402" cy="2111375"/>
          </a:xfrm>
          <a:prstGeom prst="rect">
            <a:avLst/>
          </a:prstGeom>
        </p:spPr>
        <p:txBody>
          <a:bodyPr lIns="0" tIns="0" rIns="0" bIns="0" rtlCol="0" anchor="t">
            <a:spAutoFit/>
          </a:bodyPr>
          <a:lstStyle/>
          <a:p>
            <a:pPr>
              <a:lnSpc>
                <a:spcPts val="2800"/>
              </a:lnSpc>
              <a:spcBef>
                <a:spcPct val="0"/>
              </a:spcBef>
            </a:pPr>
            <a:r>
              <a:rPr lang="en-US" sz="2000" dirty="0">
                <a:solidFill>
                  <a:srgbClr val="333A3B"/>
                </a:solidFill>
                <a:latin typeface="Fira Sans"/>
              </a:rPr>
              <a:t>I </a:t>
            </a:r>
            <a:r>
              <a:rPr lang="en-US" sz="2000" dirty="0" err="1">
                <a:solidFill>
                  <a:srgbClr val="333A3B"/>
                </a:solidFill>
                <a:latin typeface="Fira Sans"/>
              </a:rPr>
              <a:t>partecipanti</a:t>
            </a:r>
            <a:r>
              <a:rPr lang="en-US" sz="2000" dirty="0">
                <a:solidFill>
                  <a:srgbClr val="333A3B"/>
                </a:solidFill>
                <a:latin typeface="Fira Sans"/>
              </a:rPr>
              <a:t> ai </a:t>
            </a:r>
            <a:r>
              <a:rPr lang="en-US" sz="2000" dirty="0" err="1">
                <a:solidFill>
                  <a:srgbClr val="333A3B"/>
                </a:solidFill>
                <a:latin typeface="Fira Sans"/>
              </a:rPr>
              <a:t>mercati</a:t>
            </a:r>
            <a:r>
              <a:rPr lang="en-US" sz="2000" dirty="0">
                <a:solidFill>
                  <a:srgbClr val="333A3B"/>
                </a:solidFill>
                <a:latin typeface="Fira Sans"/>
              </a:rPr>
              <a:t> </a:t>
            </a:r>
            <a:r>
              <a:rPr lang="en-US" sz="2000" dirty="0" err="1">
                <a:solidFill>
                  <a:srgbClr val="333A3B"/>
                </a:solidFill>
                <a:latin typeface="Fira Sans"/>
              </a:rPr>
              <a:t>finanziari</a:t>
            </a:r>
            <a:r>
              <a:rPr lang="en-US" sz="2000" dirty="0">
                <a:solidFill>
                  <a:srgbClr val="333A3B"/>
                </a:solidFill>
                <a:latin typeface="Fira Sans"/>
              </a:rPr>
              <a:t> </a:t>
            </a:r>
            <a:r>
              <a:rPr lang="en-US" sz="2000" dirty="0" err="1">
                <a:solidFill>
                  <a:srgbClr val="333A3B"/>
                </a:solidFill>
                <a:latin typeface="Fira Sans"/>
              </a:rPr>
              <a:t>divulgano</a:t>
            </a:r>
            <a:r>
              <a:rPr lang="en-US" sz="2000" dirty="0">
                <a:solidFill>
                  <a:srgbClr val="333A3B"/>
                </a:solidFill>
                <a:latin typeface="Fira Sans"/>
              </a:rPr>
              <a:t> </a:t>
            </a:r>
            <a:r>
              <a:rPr lang="en-US" sz="2000" dirty="0" err="1">
                <a:solidFill>
                  <a:srgbClr val="333A3B"/>
                </a:solidFill>
                <a:latin typeface="Fira Sans"/>
              </a:rPr>
              <a:t>sul</a:t>
            </a:r>
            <a:r>
              <a:rPr lang="en-US" sz="2000" dirty="0">
                <a:solidFill>
                  <a:srgbClr val="333A3B"/>
                </a:solidFill>
                <a:latin typeface="Fira Sans"/>
              </a:rPr>
              <a:t> proprio </a:t>
            </a:r>
            <a:r>
              <a:rPr lang="en-US" sz="2000" dirty="0" err="1">
                <a:solidFill>
                  <a:srgbClr val="333A3B"/>
                </a:solidFill>
                <a:latin typeface="Fira Sans"/>
              </a:rPr>
              <a:t>sito</a:t>
            </a:r>
            <a:r>
              <a:rPr lang="en-US" sz="2000" dirty="0">
                <a:solidFill>
                  <a:srgbClr val="333A3B"/>
                </a:solidFill>
                <a:latin typeface="Fira Sans"/>
              </a:rPr>
              <a:t> web </a:t>
            </a:r>
            <a:r>
              <a:rPr lang="en-US" sz="2000" dirty="0" err="1">
                <a:solidFill>
                  <a:srgbClr val="333A3B"/>
                </a:solidFill>
                <a:latin typeface="Fira Sans"/>
              </a:rPr>
              <a:t>informazioni</a:t>
            </a:r>
            <a:r>
              <a:rPr lang="en-US" sz="2000" dirty="0">
                <a:solidFill>
                  <a:srgbClr val="333A3B"/>
                </a:solidFill>
                <a:latin typeface="Fira Sans"/>
              </a:rPr>
              <a:t> </a:t>
            </a:r>
            <a:r>
              <a:rPr lang="en-US" sz="2000" dirty="0" err="1">
                <a:solidFill>
                  <a:srgbClr val="333A3B"/>
                </a:solidFill>
                <a:latin typeface="Fira Sans"/>
              </a:rPr>
              <a:t>riguardanti</a:t>
            </a:r>
            <a:r>
              <a:rPr lang="en-US" sz="2000" dirty="0">
                <a:solidFill>
                  <a:srgbClr val="333A3B"/>
                </a:solidFill>
                <a:latin typeface="Fira Sans"/>
              </a:rPr>
              <a:t> le </a:t>
            </a:r>
            <a:r>
              <a:rPr lang="en-US" sz="2000" dirty="0" err="1">
                <a:solidFill>
                  <a:srgbClr val="333A3B"/>
                </a:solidFill>
                <a:latin typeface="Fira Sans"/>
              </a:rPr>
              <a:t>rispettive</a:t>
            </a:r>
            <a:r>
              <a:rPr lang="en-US" sz="2000" dirty="0">
                <a:solidFill>
                  <a:srgbClr val="333A3B"/>
                </a:solidFill>
                <a:latin typeface="Fira Sans"/>
              </a:rPr>
              <a:t> </a:t>
            </a:r>
            <a:r>
              <a:rPr lang="en-US" sz="2000" dirty="0" err="1">
                <a:solidFill>
                  <a:srgbClr val="333A3B"/>
                </a:solidFill>
                <a:latin typeface="Fira Sans"/>
              </a:rPr>
              <a:t>politiche</a:t>
            </a:r>
            <a:r>
              <a:rPr lang="en-US" sz="2000" dirty="0">
                <a:solidFill>
                  <a:srgbClr val="333A3B"/>
                </a:solidFill>
                <a:latin typeface="Fira Sans"/>
              </a:rPr>
              <a:t> </a:t>
            </a:r>
            <a:r>
              <a:rPr lang="en-US" sz="2000" dirty="0" err="1">
                <a:solidFill>
                  <a:srgbClr val="333A3B"/>
                </a:solidFill>
                <a:latin typeface="Fira Sans"/>
              </a:rPr>
              <a:t>sull'integrazione</a:t>
            </a:r>
            <a:r>
              <a:rPr lang="en-US" sz="2000" dirty="0">
                <a:solidFill>
                  <a:srgbClr val="333A3B"/>
                </a:solidFill>
                <a:latin typeface="Fira Sans"/>
              </a:rPr>
              <a:t> </a:t>
            </a:r>
            <a:r>
              <a:rPr lang="en-US" sz="2000" dirty="0" err="1">
                <a:solidFill>
                  <a:srgbClr val="333A3B"/>
                </a:solidFill>
                <a:latin typeface="Fira Sans"/>
              </a:rPr>
              <a:t>dei</a:t>
            </a:r>
            <a:r>
              <a:rPr lang="en-US" sz="2000" dirty="0">
                <a:solidFill>
                  <a:srgbClr val="333A3B"/>
                </a:solidFill>
                <a:latin typeface="Fira Sans"/>
              </a:rPr>
              <a:t> </a:t>
            </a:r>
            <a:r>
              <a:rPr lang="en-US" sz="2000" dirty="0" err="1">
                <a:solidFill>
                  <a:srgbClr val="333A3B"/>
                </a:solidFill>
                <a:latin typeface="Fira Sans"/>
              </a:rPr>
              <a:t>rischi</a:t>
            </a:r>
            <a:r>
              <a:rPr lang="en-US" sz="2000" dirty="0">
                <a:solidFill>
                  <a:srgbClr val="333A3B"/>
                </a:solidFill>
                <a:latin typeface="Fira Sans"/>
              </a:rPr>
              <a:t> di </a:t>
            </a:r>
            <a:r>
              <a:rPr lang="en-US" sz="2000" dirty="0" err="1">
                <a:solidFill>
                  <a:srgbClr val="333A3B"/>
                </a:solidFill>
                <a:latin typeface="Fira Sans"/>
              </a:rPr>
              <a:t>sostenibilità</a:t>
            </a:r>
            <a:r>
              <a:rPr lang="en-US" sz="2000" dirty="0">
                <a:solidFill>
                  <a:srgbClr val="333A3B"/>
                </a:solidFill>
                <a:latin typeface="Fira Sans"/>
              </a:rPr>
              <a:t> </a:t>
            </a:r>
            <a:r>
              <a:rPr lang="en-US" sz="2000" dirty="0" err="1">
                <a:solidFill>
                  <a:srgbClr val="333A3B"/>
                </a:solidFill>
                <a:latin typeface="Fira Sans"/>
              </a:rPr>
              <a:t>nei</a:t>
            </a:r>
            <a:r>
              <a:rPr lang="en-US" sz="2000" dirty="0">
                <a:solidFill>
                  <a:srgbClr val="333A3B"/>
                </a:solidFill>
                <a:latin typeface="Fira Sans"/>
              </a:rPr>
              <a:t> </a:t>
            </a:r>
            <a:r>
              <a:rPr lang="en-US" sz="2000" dirty="0" err="1">
                <a:solidFill>
                  <a:srgbClr val="333A3B"/>
                </a:solidFill>
                <a:latin typeface="Fira Sans"/>
              </a:rPr>
              <a:t>processi</a:t>
            </a:r>
            <a:r>
              <a:rPr lang="en-US" sz="2000" dirty="0">
                <a:solidFill>
                  <a:srgbClr val="333A3B"/>
                </a:solidFill>
                <a:latin typeface="Fira Sans"/>
              </a:rPr>
              <a:t> </a:t>
            </a:r>
            <a:r>
              <a:rPr lang="en-US" sz="2000" dirty="0" err="1">
                <a:solidFill>
                  <a:srgbClr val="333A3B"/>
                </a:solidFill>
                <a:latin typeface="Fira Sans"/>
              </a:rPr>
              <a:t>decisionali</a:t>
            </a:r>
            <a:r>
              <a:rPr lang="en-US" sz="2000" dirty="0">
                <a:solidFill>
                  <a:srgbClr val="333A3B"/>
                </a:solidFill>
                <a:latin typeface="Fira Sans"/>
              </a:rPr>
              <a:t> </a:t>
            </a:r>
            <a:r>
              <a:rPr lang="en-US" sz="2000" dirty="0" err="1">
                <a:solidFill>
                  <a:srgbClr val="333A3B"/>
                </a:solidFill>
                <a:latin typeface="Fira Sans"/>
              </a:rPr>
              <a:t>relativi</a:t>
            </a:r>
            <a:r>
              <a:rPr lang="en-US" sz="2000" dirty="0">
                <a:solidFill>
                  <a:srgbClr val="333A3B"/>
                </a:solidFill>
                <a:latin typeface="Fira Sans"/>
              </a:rPr>
              <a:t> </a:t>
            </a:r>
            <a:r>
              <a:rPr lang="en-US" sz="2000" dirty="0" err="1">
                <a:solidFill>
                  <a:srgbClr val="333A3B"/>
                </a:solidFill>
                <a:latin typeface="Fira Sans"/>
              </a:rPr>
              <a:t>agli</a:t>
            </a:r>
            <a:r>
              <a:rPr lang="en-US" sz="2000" dirty="0">
                <a:solidFill>
                  <a:srgbClr val="333A3B"/>
                </a:solidFill>
                <a:latin typeface="Fira Sans"/>
              </a:rPr>
              <a:t> </a:t>
            </a:r>
            <a:r>
              <a:rPr lang="en-US" sz="2000" dirty="0" err="1">
                <a:solidFill>
                  <a:srgbClr val="333A3B"/>
                </a:solidFill>
                <a:latin typeface="Fira Sans"/>
              </a:rPr>
              <a:t>investimenti</a:t>
            </a:r>
            <a:r>
              <a:rPr lang="en-US" sz="2000" dirty="0">
                <a:solidFill>
                  <a:srgbClr val="333A3B"/>
                </a:solidFill>
                <a:latin typeface="Fira Sans"/>
              </a:rPr>
              <a:t>. </a:t>
            </a:r>
            <a:r>
              <a:rPr lang="en-US" sz="2000" dirty="0" err="1">
                <a:solidFill>
                  <a:srgbClr val="333A3B"/>
                </a:solidFill>
                <a:latin typeface="Fira Sans"/>
              </a:rPr>
              <a:t>Allo</a:t>
            </a:r>
            <a:r>
              <a:rPr lang="en-US" sz="2000" dirty="0">
                <a:solidFill>
                  <a:srgbClr val="333A3B"/>
                </a:solidFill>
                <a:latin typeface="Fira Sans"/>
              </a:rPr>
              <a:t> </a:t>
            </a:r>
            <a:r>
              <a:rPr lang="en-US" sz="2000" dirty="0" err="1">
                <a:solidFill>
                  <a:srgbClr val="333A3B"/>
                </a:solidFill>
                <a:latin typeface="Fira Sans"/>
              </a:rPr>
              <a:t>stesso</a:t>
            </a:r>
            <a:r>
              <a:rPr lang="en-US" sz="2000" dirty="0">
                <a:solidFill>
                  <a:srgbClr val="333A3B"/>
                </a:solidFill>
                <a:latin typeface="Fira Sans"/>
              </a:rPr>
              <a:t> modo, </a:t>
            </a:r>
            <a:r>
              <a:rPr lang="en-US" sz="2000" dirty="0" err="1">
                <a:solidFill>
                  <a:srgbClr val="333A3B"/>
                </a:solidFill>
                <a:latin typeface="Fira Sans"/>
              </a:rPr>
              <a:t>i</a:t>
            </a:r>
            <a:r>
              <a:rPr lang="en-US" sz="2000" dirty="0">
                <a:solidFill>
                  <a:srgbClr val="333A3B"/>
                </a:solidFill>
                <a:latin typeface="Fira Sans"/>
              </a:rPr>
              <a:t> </a:t>
            </a:r>
            <a:r>
              <a:rPr lang="en-US" sz="2000" dirty="0" err="1">
                <a:solidFill>
                  <a:srgbClr val="333A3B"/>
                </a:solidFill>
                <a:latin typeface="Fira Sans"/>
              </a:rPr>
              <a:t>consulenti</a:t>
            </a:r>
            <a:r>
              <a:rPr lang="en-US" sz="2000" dirty="0">
                <a:solidFill>
                  <a:srgbClr val="333A3B"/>
                </a:solidFill>
                <a:latin typeface="Fira Sans"/>
              </a:rPr>
              <a:t> </a:t>
            </a:r>
            <a:r>
              <a:rPr lang="en-US" sz="2000" dirty="0" err="1">
                <a:solidFill>
                  <a:srgbClr val="333A3B"/>
                </a:solidFill>
                <a:latin typeface="Fira Sans"/>
              </a:rPr>
              <a:t>finanziari</a:t>
            </a:r>
            <a:r>
              <a:rPr lang="en-US" sz="2000" dirty="0">
                <a:solidFill>
                  <a:srgbClr val="333A3B"/>
                </a:solidFill>
                <a:latin typeface="Fira Sans"/>
              </a:rPr>
              <a:t> </a:t>
            </a:r>
            <a:r>
              <a:rPr lang="en-US" sz="2000" dirty="0" err="1">
                <a:solidFill>
                  <a:srgbClr val="333A3B"/>
                </a:solidFill>
                <a:latin typeface="Fira Sans"/>
              </a:rPr>
              <a:t>pubblicano</a:t>
            </a:r>
            <a:r>
              <a:rPr lang="en-US" sz="2000" dirty="0">
                <a:solidFill>
                  <a:srgbClr val="333A3B"/>
                </a:solidFill>
                <a:latin typeface="Fira Sans"/>
              </a:rPr>
              <a:t> </a:t>
            </a:r>
            <a:r>
              <a:rPr lang="en-US" sz="2000" dirty="0" err="1">
                <a:solidFill>
                  <a:srgbClr val="333A3B"/>
                </a:solidFill>
                <a:latin typeface="Fira Sans"/>
              </a:rPr>
              <a:t>sul</a:t>
            </a:r>
            <a:r>
              <a:rPr lang="en-US" sz="2000" dirty="0">
                <a:solidFill>
                  <a:srgbClr val="333A3B"/>
                </a:solidFill>
                <a:latin typeface="Fira Sans"/>
              </a:rPr>
              <a:t> </a:t>
            </a:r>
            <a:r>
              <a:rPr lang="en-US" sz="2000" dirty="0" err="1">
                <a:solidFill>
                  <a:srgbClr val="333A3B"/>
                </a:solidFill>
                <a:latin typeface="Fira Sans"/>
              </a:rPr>
              <a:t>loro</a:t>
            </a:r>
            <a:r>
              <a:rPr lang="en-US" sz="2000" dirty="0">
                <a:solidFill>
                  <a:srgbClr val="333A3B"/>
                </a:solidFill>
                <a:latin typeface="Fira Sans"/>
              </a:rPr>
              <a:t> </a:t>
            </a:r>
            <a:r>
              <a:rPr lang="en-US" sz="2000" dirty="0" err="1">
                <a:solidFill>
                  <a:srgbClr val="333A3B"/>
                </a:solidFill>
                <a:latin typeface="Fira Sans"/>
              </a:rPr>
              <a:t>sito</a:t>
            </a:r>
            <a:r>
              <a:rPr lang="en-US" sz="2000" dirty="0">
                <a:solidFill>
                  <a:srgbClr val="333A3B"/>
                </a:solidFill>
                <a:latin typeface="Fira Sans"/>
              </a:rPr>
              <a:t> web </a:t>
            </a:r>
            <a:r>
              <a:rPr lang="en-US" sz="2000" dirty="0" err="1">
                <a:solidFill>
                  <a:srgbClr val="333A3B"/>
                </a:solidFill>
                <a:latin typeface="Fira Sans"/>
              </a:rPr>
              <a:t>informazioni</a:t>
            </a:r>
            <a:r>
              <a:rPr lang="en-US" sz="2000" dirty="0">
                <a:solidFill>
                  <a:srgbClr val="333A3B"/>
                </a:solidFill>
                <a:latin typeface="Fira Sans"/>
              </a:rPr>
              <a:t> </a:t>
            </a:r>
            <a:r>
              <a:rPr lang="en-US" sz="2000" dirty="0" err="1">
                <a:solidFill>
                  <a:srgbClr val="333A3B"/>
                </a:solidFill>
                <a:latin typeface="Fira Sans"/>
              </a:rPr>
              <a:t>sulle</a:t>
            </a:r>
            <a:r>
              <a:rPr lang="en-US" sz="2000" dirty="0">
                <a:solidFill>
                  <a:srgbClr val="333A3B"/>
                </a:solidFill>
                <a:latin typeface="Fira Sans"/>
              </a:rPr>
              <a:t> </a:t>
            </a:r>
            <a:r>
              <a:rPr lang="en-US" sz="2000" dirty="0" err="1">
                <a:solidFill>
                  <a:srgbClr val="333A3B"/>
                </a:solidFill>
                <a:latin typeface="Fira Sans"/>
              </a:rPr>
              <a:t>politiche</a:t>
            </a:r>
            <a:r>
              <a:rPr lang="en-US" sz="2000" dirty="0">
                <a:solidFill>
                  <a:srgbClr val="333A3B"/>
                </a:solidFill>
                <a:latin typeface="Fira Sans"/>
              </a:rPr>
              <a:t> di </a:t>
            </a:r>
            <a:r>
              <a:rPr lang="en-US" sz="2000" dirty="0" err="1">
                <a:solidFill>
                  <a:srgbClr val="333A3B"/>
                </a:solidFill>
                <a:latin typeface="Fira Sans"/>
              </a:rPr>
              <a:t>integrazione</a:t>
            </a:r>
            <a:r>
              <a:rPr lang="en-US" sz="2000" dirty="0">
                <a:solidFill>
                  <a:srgbClr val="333A3B"/>
                </a:solidFill>
                <a:latin typeface="Fira Sans"/>
              </a:rPr>
              <a:t> </a:t>
            </a:r>
            <a:r>
              <a:rPr lang="en-US" sz="2000" dirty="0" err="1">
                <a:solidFill>
                  <a:srgbClr val="333A3B"/>
                </a:solidFill>
                <a:latin typeface="Fira Sans"/>
              </a:rPr>
              <a:t>dei</a:t>
            </a:r>
            <a:r>
              <a:rPr lang="en-US" sz="2000" dirty="0">
                <a:solidFill>
                  <a:srgbClr val="333A3B"/>
                </a:solidFill>
                <a:latin typeface="Fira Sans"/>
              </a:rPr>
              <a:t> </a:t>
            </a:r>
            <a:r>
              <a:rPr lang="en-US" sz="2000" dirty="0" err="1">
                <a:solidFill>
                  <a:srgbClr val="333A3B"/>
                </a:solidFill>
                <a:latin typeface="Fira Sans"/>
              </a:rPr>
              <a:t>rischi</a:t>
            </a:r>
            <a:r>
              <a:rPr lang="en-US" sz="2000" dirty="0">
                <a:solidFill>
                  <a:srgbClr val="333A3B"/>
                </a:solidFill>
                <a:latin typeface="Fira Sans"/>
              </a:rPr>
              <a:t> di </a:t>
            </a:r>
            <a:r>
              <a:rPr lang="en-US" sz="2000" dirty="0" err="1">
                <a:solidFill>
                  <a:srgbClr val="333A3B"/>
                </a:solidFill>
                <a:latin typeface="Fira Sans"/>
              </a:rPr>
              <a:t>sostenibilità</a:t>
            </a:r>
            <a:r>
              <a:rPr lang="en-US" sz="2000" dirty="0">
                <a:solidFill>
                  <a:srgbClr val="333A3B"/>
                </a:solidFill>
                <a:latin typeface="Fira Sans"/>
              </a:rPr>
              <a:t> </a:t>
            </a:r>
            <a:r>
              <a:rPr lang="en-US" sz="2000" dirty="0" err="1">
                <a:solidFill>
                  <a:srgbClr val="333A3B"/>
                </a:solidFill>
                <a:latin typeface="Fira Sans"/>
              </a:rPr>
              <a:t>nelle</a:t>
            </a:r>
            <a:r>
              <a:rPr lang="en-US" sz="2000" dirty="0">
                <a:solidFill>
                  <a:srgbClr val="333A3B"/>
                </a:solidFill>
                <a:latin typeface="Fira Sans"/>
              </a:rPr>
              <a:t> </a:t>
            </a:r>
            <a:r>
              <a:rPr lang="en-US" sz="2000" dirty="0" err="1">
                <a:solidFill>
                  <a:srgbClr val="333A3B"/>
                </a:solidFill>
                <a:latin typeface="Fira Sans"/>
              </a:rPr>
              <a:t>loro</a:t>
            </a:r>
            <a:r>
              <a:rPr lang="en-US" sz="2000" dirty="0">
                <a:solidFill>
                  <a:srgbClr val="333A3B"/>
                </a:solidFill>
                <a:latin typeface="Fira Sans"/>
              </a:rPr>
              <a:t> </a:t>
            </a:r>
            <a:r>
              <a:rPr lang="en-US" sz="2000" dirty="0" err="1">
                <a:solidFill>
                  <a:srgbClr val="333A3B"/>
                </a:solidFill>
                <a:latin typeface="Fira Sans"/>
              </a:rPr>
              <a:t>consulenze</a:t>
            </a:r>
            <a:r>
              <a:rPr lang="en-US" sz="2000" dirty="0">
                <a:solidFill>
                  <a:srgbClr val="333A3B"/>
                </a:solidFill>
                <a:latin typeface="Fira Sans"/>
              </a:rPr>
              <a:t> in </a:t>
            </a:r>
            <a:r>
              <a:rPr lang="en-US" sz="2000" dirty="0" err="1">
                <a:solidFill>
                  <a:srgbClr val="333A3B"/>
                </a:solidFill>
                <a:latin typeface="Fira Sans"/>
              </a:rPr>
              <a:t>materia</a:t>
            </a:r>
            <a:r>
              <a:rPr lang="en-US" sz="2000" dirty="0">
                <a:solidFill>
                  <a:srgbClr val="333A3B"/>
                </a:solidFill>
                <a:latin typeface="Fira Sans"/>
              </a:rPr>
              <a:t> di </a:t>
            </a:r>
            <a:r>
              <a:rPr lang="en-US" sz="2000" dirty="0" err="1">
                <a:solidFill>
                  <a:srgbClr val="333A3B"/>
                </a:solidFill>
                <a:latin typeface="Fira Sans"/>
              </a:rPr>
              <a:t>investimenti</a:t>
            </a:r>
            <a:r>
              <a:rPr lang="en-US" sz="2000" dirty="0">
                <a:solidFill>
                  <a:srgbClr val="333A3B"/>
                </a:solidFill>
                <a:latin typeface="Fira Sans"/>
              </a:rPr>
              <a:t> o </a:t>
            </a:r>
            <a:r>
              <a:rPr lang="en-US" sz="2000" dirty="0" err="1">
                <a:solidFill>
                  <a:srgbClr val="333A3B"/>
                </a:solidFill>
                <a:latin typeface="Fira Sans"/>
              </a:rPr>
              <a:t>assicurazioni</a:t>
            </a:r>
            <a:endParaRPr lang="en-US" sz="2000" dirty="0">
              <a:solidFill>
                <a:srgbClr val="333A3B"/>
              </a:solidFill>
              <a:latin typeface="Fira Sans"/>
            </a:endParaRPr>
          </a:p>
        </p:txBody>
      </p:sp>
      <p:sp>
        <p:nvSpPr>
          <p:cNvPr id="16" name="AutoShape 16"/>
          <p:cNvSpPr/>
          <p:nvPr/>
        </p:nvSpPr>
        <p:spPr>
          <a:xfrm>
            <a:off x="8977373" y="4211569"/>
            <a:ext cx="8272402" cy="0"/>
          </a:xfrm>
          <a:prstGeom prst="line">
            <a:avLst/>
          </a:prstGeom>
          <a:ln w="9525" cap="flat">
            <a:solidFill>
              <a:srgbClr val="000000"/>
            </a:solidFill>
            <a:prstDash val="solid"/>
            <a:headEnd type="none" w="sm" len="sm"/>
            <a:tailEnd type="none" w="sm" len="sm"/>
          </a:ln>
        </p:spPr>
        <p:txBody>
          <a:bodyPr/>
          <a:lstStyle/>
          <a:p>
            <a:endParaRPr lang="it-IT"/>
          </a:p>
        </p:txBody>
      </p:sp>
      <p:sp>
        <p:nvSpPr>
          <p:cNvPr id="17" name="AutoShape 17"/>
          <p:cNvSpPr/>
          <p:nvPr/>
        </p:nvSpPr>
        <p:spPr>
          <a:xfrm>
            <a:off x="8986898" y="6135732"/>
            <a:ext cx="8272402" cy="0"/>
          </a:xfrm>
          <a:prstGeom prst="line">
            <a:avLst/>
          </a:prstGeom>
          <a:ln w="9525" cap="flat">
            <a:solidFill>
              <a:srgbClr val="000000"/>
            </a:solidFill>
            <a:prstDash val="solid"/>
            <a:headEnd type="none" w="sm" len="sm"/>
            <a:tailEnd type="none" w="sm" len="sm"/>
          </a:ln>
        </p:spPr>
        <p:txBody>
          <a:bodyPr/>
          <a:lstStyle/>
          <a:p>
            <a:endParaRPr lang="it-IT"/>
          </a:p>
        </p:txBody>
      </p:sp>
      <p:grpSp>
        <p:nvGrpSpPr>
          <p:cNvPr id="18" name="Group 18"/>
          <p:cNvGrpSpPr/>
          <p:nvPr/>
        </p:nvGrpSpPr>
        <p:grpSpPr>
          <a:xfrm>
            <a:off x="8967848" y="4372708"/>
            <a:ext cx="8281927" cy="1583592"/>
            <a:chOff x="0" y="0"/>
            <a:chExt cx="11042569" cy="2111456"/>
          </a:xfrm>
        </p:grpSpPr>
        <p:sp>
          <p:nvSpPr>
            <p:cNvPr id="19" name="TextBox 19"/>
            <p:cNvSpPr txBox="1"/>
            <p:nvPr/>
          </p:nvSpPr>
          <p:spPr>
            <a:xfrm>
              <a:off x="0" y="-9525"/>
              <a:ext cx="11029869" cy="657225"/>
            </a:xfrm>
            <a:prstGeom prst="rect">
              <a:avLst/>
            </a:prstGeom>
          </p:spPr>
          <p:txBody>
            <a:bodyPr lIns="0" tIns="0" rIns="0" bIns="0" rtlCol="0" anchor="t">
              <a:spAutoFit/>
            </a:bodyPr>
            <a:lstStyle/>
            <a:p>
              <a:pPr>
                <a:lnSpc>
                  <a:spcPts val="3839"/>
                </a:lnSpc>
                <a:spcBef>
                  <a:spcPct val="0"/>
                </a:spcBef>
              </a:pPr>
              <a:r>
                <a:rPr lang="en-US" sz="3199">
                  <a:solidFill>
                    <a:srgbClr val="333A3B"/>
                  </a:solidFill>
                  <a:latin typeface="Fira Sans Bold"/>
                </a:rPr>
                <a:t>Rischi di sostenibilità</a:t>
              </a:r>
            </a:p>
          </p:txBody>
        </p:sp>
        <p:sp>
          <p:nvSpPr>
            <p:cNvPr id="20" name="TextBox 20"/>
            <p:cNvSpPr txBox="1"/>
            <p:nvPr/>
          </p:nvSpPr>
          <p:spPr>
            <a:xfrm>
              <a:off x="12700" y="721865"/>
              <a:ext cx="11029869" cy="1389592"/>
            </a:xfrm>
            <a:prstGeom prst="rect">
              <a:avLst/>
            </a:prstGeom>
          </p:spPr>
          <p:txBody>
            <a:bodyPr lIns="0" tIns="0" rIns="0" bIns="0" rtlCol="0" anchor="t">
              <a:spAutoFit/>
            </a:bodyPr>
            <a:lstStyle/>
            <a:p>
              <a:pPr>
                <a:lnSpc>
                  <a:spcPts val="2800"/>
                </a:lnSpc>
                <a:spcBef>
                  <a:spcPct val="0"/>
                </a:spcBef>
              </a:pPr>
              <a:r>
                <a:rPr lang="en-US" sz="2000" dirty="0">
                  <a:solidFill>
                    <a:srgbClr val="333A3B"/>
                  </a:solidFill>
                  <a:latin typeface="Fira Sans"/>
                </a:rPr>
                <a:t>Un </a:t>
              </a:r>
              <a:r>
                <a:rPr lang="en-US" sz="2000" dirty="0" err="1">
                  <a:solidFill>
                    <a:srgbClr val="333A3B"/>
                  </a:solidFill>
                  <a:latin typeface="Fira Sans"/>
                </a:rPr>
                <a:t>evento</a:t>
              </a:r>
              <a:r>
                <a:rPr lang="en-US" sz="2000" dirty="0">
                  <a:solidFill>
                    <a:srgbClr val="333A3B"/>
                  </a:solidFill>
                  <a:latin typeface="Fira Sans"/>
                </a:rPr>
                <a:t> o </a:t>
              </a:r>
              <a:r>
                <a:rPr lang="en-US" sz="2000" dirty="0" err="1">
                  <a:solidFill>
                    <a:srgbClr val="333A3B"/>
                  </a:solidFill>
                  <a:latin typeface="Fira Sans"/>
                </a:rPr>
                <a:t>una</a:t>
              </a:r>
              <a:r>
                <a:rPr lang="en-US" sz="2000" dirty="0">
                  <a:solidFill>
                    <a:srgbClr val="333A3B"/>
                  </a:solidFill>
                  <a:latin typeface="Fira Sans"/>
                </a:rPr>
                <a:t> </a:t>
              </a:r>
              <a:r>
                <a:rPr lang="en-US" sz="2000" dirty="0" err="1">
                  <a:solidFill>
                    <a:srgbClr val="333A3B"/>
                  </a:solidFill>
                  <a:latin typeface="Fira Sans"/>
                </a:rPr>
                <a:t>condizione</a:t>
              </a:r>
              <a:r>
                <a:rPr lang="en-US" sz="2000" dirty="0">
                  <a:solidFill>
                    <a:srgbClr val="333A3B"/>
                  </a:solidFill>
                  <a:latin typeface="Fira Sans"/>
                </a:rPr>
                <a:t> di </a:t>
              </a:r>
              <a:r>
                <a:rPr lang="en-US" sz="2000" dirty="0" err="1">
                  <a:solidFill>
                    <a:srgbClr val="333A3B"/>
                  </a:solidFill>
                  <a:latin typeface="Fira Sans"/>
                </a:rPr>
                <a:t>tipo</a:t>
              </a:r>
              <a:r>
                <a:rPr lang="en-US" sz="2000" dirty="0">
                  <a:solidFill>
                    <a:srgbClr val="333A3B"/>
                  </a:solidFill>
                  <a:latin typeface="Fira Sans"/>
                </a:rPr>
                <a:t> </a:t>
              </a:r>
              <a:r>
                <a:rPr lang="en-US" sz="2000" dirty="0" err="1">
                  <a:solidFill>
                    <a:srgbClr val="333A3B"/>
                  </a:solidFill>
                  <a:latin typeface="Fira Sans"/>
                </a:rPr>
                <a:t>ambientale</a:t>
              </a:r>
              <a:r>
                <a:rPr lang="en-US" sz="2000" dirty="0">
                  <a:solidFill>
                    <a:srgbClr val="333A3B"/>
                  </a:solidFill>
                  <a:latin typeface="Fira Sans"/>
                </a:rPr>
                <a:t>, </a:t>
              </a:r>
              <a:r>
                <a:rPr lang="en-US" sz="2000" dirty="0" err="1">
                  <a:solidFill>
                    <a:srgbClr val="333A3B"/>
                  </a:solidFill>
                  <a:latin typeface="Fira Sans"/>
                </a:rPr>
                <a:t>sociale</a:t>
              </a:r>
              <a:r>
                <a:rPr lang="en-US" sz="2000" dirty="0">
                  <a:solidFill>
                    <a:srgbClr val="333A3B"/>
                  </a:solidFill>
                  <a:latin typeface="Fira Sans"/>
                </a:rPr>
                <a:t> o di governance </a:t>
              </a:r>
              <a:r>
                <a:rPr lang="en-US" sz="2000" dirty="0" err="1">
                  <a:solidFill>
                    <a:srgbClr val="333A3B"/>
                  </a:solidFill>
                  <a:latin typeface="Fira Sans"/>
                </a:rPr>
                <a:t>che</a:t>
              </a:r>
              <a:r>
                <a:rPr lang="en-US" sz="2000" dirty="0">
                  <a:solidFill>
                    <a:srgbClr val="333A3B"/>
                  </a:solidFill>
                  <a:latin typeface="Fira Sans"/>
                </a:rPr>
                <a:t>, se </a:t>
              </a:r>
              <a:r>
                <a:rPr lang="en-US" sz="2000" dirty="0" err="1">
                  <a:solidFill>
                    <a:srgbClr val="333A3B"/>
                  </a:solidFill>
                  <a:latin typeface="Fira Sans"/>
                </a:rPr>
                <a:t>si</a:t>
              </a:r>
              <a:r>
                <a:rPr lang="en-US" sz="2000" dirty="0">
                  <a:solidFill>
                    <a:srgbClr val="333A3B"/>
                  </a:solidFill>
                  <a:latin typeface="Fira Sans"/>
                </a:rPr>
                <a:t> </a:t>
              </a:r>
              <a:r>
                <a:rPr lang="en-US" sz="2000" dirty="0" err="1">
                  <a:solidFill>
                    <a:srgbClr val="333A3B"/>
                  </a:solidFill>
                  <a:latin typeface="Fira Sans"/>
                </a:rPr>
                <a:t>verifica</a:t>
              </a:r>
              <a:r>
                <a:rPr lang="en-US" sz="2000" dirty="0">
                  <a:solidFill>
                    <a:srgbClr val="333A3B"/>
                  </a:solidFill>
                  <a:latin typeface="Fira Sans"/>
                </a:rPr>
                <a:t>, </a:t>
              </a:r>
              <a:r>
                <a:rPr lang="en-US" sz="2000" dirty="0" err="1">
                  <a:solidFill>
                    <a:srgbClr val="333A3B"/>
                  </a:solidFill>
                  <a:latin typeface="Fira Sans"/>
                </a:rPr>
                <a:t>potrebbe</a:t>
              </a:r>
              <a:r>
                <a:rPr lang="en-US" sz="2000" dirty="0">
                  <a:solidFill>
                    <a:srgbClr val="333A3B"/>
                  </a:solidFill>
                  <a:latin typeface="Fira Sans"/>
                </a:rPr>
                <a:t> </a:t>
              </a:r>
              <a:r>
                <a:rPr lang="en-US" sz="2000" dirty="0" err="1">
                  <a:solidFill>
                    <a:srgbClr val="333A3B"/>
                  </a:solidFill>
                  <a:latin typeface="Fira Sans"/>
                </a:rPr>
                <a:t>provocare</a:t>
              </a:r>
              <a:r>
                <a:rPr lang="en-US" sz="2000" dirty="0">
                  <a:solidFill>
                    <a:srgbClr val="333A3B"/>
                  </a:solidFill>
                  <a:latin typeface="Fira Sans"/>
                </a:rPr>
                <a:t> un </a:t>
              </a:r>
              <a:r>
                <a:rPr lang="en-US" sz="2000" dirty="0" err="1">
                  <a:solidFill>
                    <a:srgbClr val="333A3B"/>
                  </a:solidFill>
                  <a:latin typeface="Fira Sans"/>
                </a:rPr>
                <a:t>significativo</a:t>
              </a:r>
              <a:r>
                <a:rPr lang="en-US" sz="2000" dirty="0">
                  <a:solidFill>
                    <a:srgbClr val="333A3B"/>
                  </a:solidFill>
                  <a:latin typeface="Fira Sans"/>
                </a:rPr>
                <a:t> </a:t>
              </a:r>
              <a:r>
                <a:rPr lang="en-US" sz="2000" dirty="0" err="1">
                  <a:solidFill>
                    <a:srgbClr val="333A3B"/>
                  </a:solidFill>
                  <a:latin typeface="Fira Sans"/>
                </a:rPr>
                <a:t>impatto</a:t>
              </a:r>
              <a:r>
                <a:rPr lang="en-US" sz="2000" dirty="0">
                  <a:solidFill>
                    <a:srgbClr val="333A3B"/>
                  </a:solidFill>
                  <a:latin typeface="Fira Sans"/>
                </a:rPr>
                <a:t> </a:t>
              </a:r>
              <a:r>
                <a:rPr lang="en-US" sz="2000" dirty="0" err="1">
                  <a:solidFill>
                    <a:srgbClr val="333A3B"/>
                  </a:solidFill>
                  <a:latin typeface="Fira Sans"/>
                </a:rPr>
                <a:t>negativo</a:t>
              </a:r>
              <a:r>
                <a:rPr lang="en-US" sz="2000" dirty="0">
                  <a:solidFill>
                    <a:srgbClr val="333A3B"/>
                  </a:solidFill>
                  <a:latin typeface="Fira Sans"/>
                </a:rPr>
                <a:t> </a:t>
              </a:r>
              <a:r>
                <a:rPr lang="en-US" sz="2000" dirty="0" err="1">
                  <a:solidFill>
                    <a:srgbClr val="333A3B"/>
                  </a:solidFill>
                  <a:latin typeface="Fira Sans"/>
                </a:rPr>
                <a:t>effettivo</a:t>
              </a:r>
              <a:r>
                <a:rPr lang="en-US" sz="2000" dirty="0">
                  <a:solidFill>
                    <a:srgbClr val="333A3B"/>
                  </a:solidFill>
                  <a:latin typeface="Fira Sans"/>
                </a:rPr>
                <a:t> o </a:t>
              </a:r>
              <a:r>
                <a:rPr lang="en-US" sz="2000" dirty="0" err="1">
                  <a:solidFill>
                    <a:srgbClr val="333A3B"/>
                  </a:solidFill>
                  <a:latin typeface="Fira Sans"/>
                </a:rPr>
                <a:t>potenziale</a:t>
              </a:r>
              <a:r>
                <a:rPr lang="en-US" sz="2000" dirty="0">
                  <a:solidFill>
                    <a:srgbClr val="333A3B"/>
                  </a:solidFill>
                  <a:latin typeface="Fira Sans"/>
                </a:rPr>
                <a:t> </a:t>
              </a:r>
              <a:r>
                <a:rPr lang="en-US" sz="2000" dirty="0" err="1">
                  <a:solidFill>
                    <a:srgbClr val="333A3B"/>
                  </a:solidFill>
                  <a:latin typeface="Fira Sans"/>
                </a:rPr>
                <a:t>sul</a:t>
              </a:r>
              <a:r>
                <a:rPr lang="en-US" sz="2000" dirty="0">
                  <a:solidFill>
                    <a:srgbClr val="333A3B"/>
                  </a:solidFill>
                  <a:latin typeface="Fira Sans"/>
                </a:rPr>
                <a:t> </a:t>
              </a:r>
              <a:r>
                <a:rPr lang="en-US" sz="2000" dirty="0" err="1">
                  <a:solidFill>
                    <a:srgbClr val="333A3B"/>
                  </a:solidFill>
                  <a:latin typeface="Fira Sans"/>
                </a:rPr>
                <a:t>valore</a:t>
              </a:r>
              <a:r>
                <a:rPr lang="en-US" sz="2000" dirty="0">
                  <a:solidFill>
                    <a:srgbClr val="333A3B"/>
                  </a:solidFill>
                  <a:latin typeface="Fira Sans"/>
                </a:rPr>
                <a:t> </a:t>
              </a:r>
              <a:r>
                <a:rPr lang="en-US" sz="2000" dirty="0" err="1">
                  <a:solidFill>
                    <a:srgbClr val="333A3B"/>
                  </a:solidFill>
                  <a:latin typeface="Fira Sans"/>
                </a:rPr>
                <a:t>dell’investimento</a:t>
              </a:r>
              <a:endParaRPr lang="en-US" sz="2000" dirty="0">
                <a:solidFill>
                  <a:srgbClr val="333A3B"/>
                </a:solidFill>
                <a:latin typeface="Fira Sans"/>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028700" y="1028700"/>
            <a:ext cx="7148876" cy="1057275"/>
          </a:xfrm>
          <a:prstGeom prst="rect">
            <a:avLst/>
          </a:prstGeom>
        </p:spPr>
        <p:txBody>
          <a:bodyPr lIns="0" tIns="0" rIns="0" bIns="0" rtlCol="0" anchor="t">
            <a:spAutoFit/>
          </a:bodyPr>
          <a:lstStyle/>
          <a:p>
            <a:pPr>
              <a:lnSpc>
                <a:spcPts val="5399"/>
              </a:lnSpc>
            </a:pPr>
            <a:r>
              <a:rPr lang="en-US" sz="4499" spc="-44">
                <a:solidFill>
                  <a:srgbClr val="333A3B"/>
                </a:solidFill>
                <a:latin typeface="Fira Sans Bold"/>
              </a:rPr>
              <a:t>Taxonomy Regulation</a:t>
            </a:r>
          </a:p>
          <a:p>
            <a:pPr>
              <a:lnSpc>
                <a:spcPts val="2999"/>
              </a:lnSpc>
              <a:spcBef>
                <a:spcPct val="0"/>
              </a:spcBef>
            </a:pPr>
            <a:r>
              <a:rPr lang="en-US" sz="2499" spc="-24">
                <a:solidFill>
                  <a:srgbClr val="00A181"/>
                </a:solidFill>
                <a:latin typeface="Fira Sans Bold"/>
              </a:rPr>
              <a:t>Regolamento UE 2020/852</a:t>
            </a:r>
          </a:p>
        </p:txBody>
      </p:sp>
      <p:grpSp>
        <p:nvGrpSpPr>
          <p:cNvPr id="3" name="Group 3"/>
          <p:cNvGrpSpPr/>
          <p:nvPr/>
        </p:nvGrpSpPr>
        <p:grpSpPr>
          <a:xfrm rot="-10800000">
            <a:off x="-1306086" y="4784384"/>
            <a:ext cx="4985461" cy="4317433"/>
            <a:chOff x="0" y="0"/>
            <a:chExt cx="3619627" cy="3134614"/>
          </a:xfrm>
        </p:grpSpPr>
        <p:sp>
          <p:nvSpPr>
            <p:cNvPr id="4" name="Freeform 4"/>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5" name="Group 5"/>
          <p:cNvGrpSpPr/>
          <p:nvPr/>
        </p:nvGrpSpPr>
        <p:grpSpPr>
          <a:xfrm rot="-10800000">
            <a:off x="3061137" y="7468788"/>
            <a:ext cx="3480308" cy="3013963"/>
            <a:chOff x="0" y="0"/>
            <a:chExt cx="3619627" cy="3134614"/>
          </a:xfrm>
        </p:grpSpPr>
        <p:sp>
          <p:nvSpPr>
            <p:cNvPr id="6" name="Freeform 6"/>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grpSp>
        <p:nvGrpSpPr>
          <p:cNvPr id="7" name="Group 7"/>
          <p:cNvGrpSpPr/>
          <p:nvPr/>
        </p:nvGrpSpPr>
        <p:grpSpPr>
          <a:xfrm rot="-10800000">
            <a:off x="2780085" y="4005595"/>
            <a:ext cx="1798578" cy="1557577"/>
            <a:chOff x="0" y="0"/>
            <a:chExt cx="3619627" cy="3134614"/>
          </a:xfrm>
        </p:grpSpPr>
        <p:sp>
          <p:nvSpPr>
            <p:cNvPr id="8" name="Freeform 8"/>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9" name="Group 9"/>
          <p:cNvGrpSpPr/>
          <p:nvPr/>
        </p:nvGrpSpPr>
        <p:grpSpPr>
          <a:xfrm rot="-10800000">
            <a:off x="300983" y="7795449"/>
            <a:ext cx="3378391" cy="2925703"/>
            <a:chOff x="0" y="0"/>
            <a:chExt cx="3619627" cy="3134614"/>
          </a:xfrm>
        </p:grpSpPr>
        <p:sp>
          <p:nvSpPr>
            <p:cNvPr id="10" name="Freeform 10"/>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11" name="Group 11"/>
          <p:cNvGrpSpPr/>
          <p:nvPr/>
        </p:nvGrpSpPr>
        <p:grpSpPr>
          <a:xfrm>
            <a:off x="8967848" y="984576"/>
            <a:ext cx="8281927" cy="1963033"/>
            <a:chOff x="0" y="-9525"/>
            <a:chExt cx="11042569" cy="2617377"/>
          </a:xfrm>
        </p:grpSpPr>
        <p:sp>
          <p:nvSpPr>
            <p:cNvPr id="12" name="TextBox 12"/>
            <p:cNvSpPr txBox="1"/>
            <p:nvPr/>
          </p:nvSpPr>
          <p:spPr>
            <a:xfrm>
              <a:off x="0" y="-9525"/>
              <a:ext cx="11029869" cy="657225"/>
            </a:xfrm>
            <a:prstGeom prst="rect">
              <a:avLst/>
            </a:prstGeom>
          </p:spPr>
          <p:txBody>
            <a:bodyPr lIns="0" tIns="0" rIns="0" bIns="0" rtlCol="0" anchor="t">
              <a:spAutoFit/>
            </a:bodyPr>
            <a:lstStyle/>
            <a:p>
              <a:pPr>
                <a:lnSpc>
                  <a:spcPts val="3839"/>
                </a:lnSpc>
                <a:spcBef>
                  <a:spcPct val="0"/>
                </a:spcBef>
              </a:pPr>
              <a:r>
                <a:rPr lang="en-US" sz="3199">
                  <a:solidFill>
                    <a:srgbClr val="333A3B"/>
                  </a:solidFill>
                  <a:latin typeface="Fira Sans Bold"/>
                </a:rPr>
                <a:t>Obiettivi ambientali</a:t>
              </a:r>
            </a:p>
          </p:txBody>
        </p:sp>
        <p:sp>
          <p:nvSpPr>
            <p:cNvPr id="13" name="TextBox 13"/>
            <p:cNvSpPr txBox="1"/>
            <p:nvPr/>
          </p:nvSpPr>
          <p:spPr>
            <a:xfrm>
              <a:off x="12700" y="721865"/>
              <a:ext cx="11029869" cy="1885987"/>
            </a:xfrm>
            <a:prstGeom prst="rect">
              <a:avLst/>
            </a:prstGeom>
          </p:spPr>
          <p:txBody>
            <a:bodyPr lIns="0" tIns="0" rIns="0" bIns="0" rtlCol="0" anchor="t">
              <a:spAutoFit/>
            </a:bodyPr>
            <a:lstStyle/>
            <a:p>
              <a:pPr>
                <a:lnSpc>
                  <a:spcPts val="2800"/>
                </a:lnSpc>
                <a:spcBef>
                  <a:spcPct val="0"/>
                </a:spcBef>
              </a:pPr>
              <a:r>
                <a:rPr lang="en-US" sz="2000" dirty="0">
                  <a:solidFill>
                    <a:srgbClr val="333A3B"/>
                  </a:solidFill>
                  <a:latin typeface="Fira Sans"/>
                </a:rPr>
                <a:t>Il </a:t>
              </a:r>
              <a:r>
                <a:rPr lang="en-US" sz="2000" dirty="0" err="1">
                  <a:solidFill>
                    <a:srgbClr val="333A3B"/>
                  </a:solidFill>
                  <a:latin typeface="Fira Sans"/>
                </a:rPr>
                <a:t>regolamento</a:t>
              </a:r>
              <a:r>
                <a:rPr lang="en-US" sz="2000" dirty="0">
                  <a:solidFill>
                    <a:srgbClr val="333A3B"/>
                  </a:solidFill>
                  <a:latin typeface="Fira Sans"/>
                </a:rPr>
                <a:t> </a:t>
              </a:r>
              <a:r>
                <a:rPr lang="en-US" sz="2000" dirty="0" err="1">
                  <a:solidFill>
                    <a:srgbClr val="333A3B"/>
                  </a:solidFill>
                  <a:latin typeface="Fira Sans"/>
                </a:rPr>
                <a:t>identifica</a:t>
              </a:r>
              <a:r>
                <a:rPr lang="en-US" sz="2000" dirty="0">
                  <a:solidFill>
                    <a:srgbClr val="333A3B"/>
                  </a:solidFill>
                  <a:latin typeface="Fira Sans"/>
                </a:rPr>
                <a:t> 6 </a:t>
              </a:r>
              <a:r>
                <a:rPr lang="en-US" sz="2000" dirty="0" err="1">
                  <a:solidFill>
                    <a:srgbClr val="333A3B"/>
                  </a:solidFill>
                  <a:latin typeface="Fira Sans"/>
                </a:rPr>
                <a:t>obiettivi</a:t>
              </a:r>
              <a:r>
                <a:rPr lang="en-US" sz="2000" dirty="0">
                  <a:solidFill>
                    <a:srgbClr val="333A3B"/>
                  </a:solidFill>
                  <a:latin typeface="Fira Sans"/>
                </a:rPr>
                <a:t> </a:t>
              </a:r>
              <a:r>
                <a:rPr lang="en-US" sz="2000" dirty="0" err="1">
                  <a:solidFill>
                    <a:srgbClr val="333A3B"/>
                  </a:solidFill>
                  <a:latin typeface="Fira Sans"/>
                </a:rPr>
                <a:t>ambientali</a:t>
              </a:r>
              <a:r>
                <a:rPr lang="en-US" sz="2000" dirty="0">
                  <a:solidFill>
                    <a:srgbClr val="333A3B"/>
                  </a:solidFill>
                  <a:latin typeface="Fira Sans"/>
                </a:rPr>
                <a:t> </a:t>
              </a:r>
              <a:r>
                <a:rPr lang="en-US" sz="2000" dirty="0" err="1">
                  <a:solidFill>
                    <a:srgbClr val="333A3B"/>
                  </a:solidFill>
                  <a:latin typeface="Fira Sans"/>
                </a:rPr>
                <a:t>quali</a:t>
              </a:r>
              <a:r>
                <a:rPr lang="en-US" sz="2000" dirty="0">
                  <a:solidFill>
                    <a:srgbClr val="333A3B"/>
                  </a:solidFill>
                  <a:latin typeface="Fira Sans"/>
                </a:rPr>
                <a:t> </a:t>
              </a:r>
              <a:r>
                <a:rPr lang="en-US" sz="2000" dirty="0" err="1">
                  <a:solidFill>
                    <a:srgbClr val="333A3B"/>
                  </a:solidFill>
                  <a:latin typeface="Fira Sans"/>
                </a:rPr>
                <a:t>mitigazione</a:t>
              </a:r>
              <a:r>
                <a:rPr lang="en-US" sz="2000" dirty="0">
                  <a:solidFill>
                    <a:srgbClr val="333A3B"/>
                  </a:solidFill>
                  <a:latin typeface="Fira Sans"/>
                </a:rPr>
                <a:t> </a:t>
              </a:r>
              <a:r>
                <a:rPr lang="en-US" sz="2000" dirty="0" err="1">
                  <a:solidFill>
                    <a:srgbClr val="333A3B"/>
                  </a:solidFill>
                  <a:latin typeface="Fira Sans"/>
                </a:rPr>
                <a:t>dei</a:t>
              </a:r>
              <a:r>
                <a:rPr lang="en-US" sz="2000" dirty="0">
                  <a:solidFill>
                    <a:srgbClr val="333A3B"/>
                  </a:solidFill>
                  <a:latin typeface="Fira Sans"/>
                </a:rPr>
                <a:t> e </a:t>
              </a:r>
              <a:r>
                <a:rPr lang="en-US" sz="2000" dirty="0" err="1">
                  <a:solidFill>
                    <a:srgbClr val="333A3B"/>
                  </a:solidFill>
                  <a:latin typeface="Fira Sans"/>
                </a:rPr>
                <a:t>adattamento</a:t>
              </a:r>
              <a:r>
                <a:rPr lang="en-US" sz="2000" dirty="0">
                  <a:solidFill>
                    <a:srgbClr val="333A3B"/>
                  </a:solidFill>
                  <a:latin typeface="Fira Sans"/>
                </a:rPr>
                <a:t> ai </a:t>
              </a:r>
              <a:r>
                <a:rPr lang="en-US" sz="2000" dirty="0" err="1">
                  <a:solidFill>
                    <a:srgbClr val="333A3B"/>
                  </a:solidFill>
                  <a:latin typeface="Fira Sans"/>
                </a:rPr>
                <a:t>cambiamenti</a:t>
              </a:r>
              <a:r>
                <a:rPr lang="en-US" sz="2000" dirty="0">
                  <a:solidFill>
                    <a:srgbClr val="333A3B"/>
                  </a:solidFill>
                  <a:latin typeface="Fira Sans"/>
                </a:rPr>
                <a:t> </a:t>
              </a:r>
              <a:r>
                <a:rPr lang="en-US" sz="2000" dirty="0" err="1">
                  <a:solidFill>
                    <a:srgbClr val="333A3B"/>
                  </a:solidFill>
                  <a:latin typeface="Fira Sans"/>
                </a:rPr>
                <a:t>climatici</a:t>
              </a:r>
              <a:r>
                <a:rPr lang="en-US" sz="2000" dirty="0">
                  <a:solidFill>
                    <a:srgbClr val="333A3B"/>
                  </a:solidFill>
                  <a:latin typeface="Fira Sans"/>
                </a:rPr>
                <a:t>, </a:t>
              </a:r>
              <a:r>
                <a:rPr lang="en-US" sz="2000" dirty="0" err="1">
                  <a:solidFill>
                    <a:srgbClr val="333A3B"/>
                  </a:solidFill>
                  <a:latin typeface="Fira Sans"/>
                </a:rPr>
                <a:t>uso</a:t>
              </a:r>
              <a:r>
                <a:rPr lang="en-US" sz="2000" dirty="0">
                  <a:solidFill>
                    <a:srgbClr val="333A3B"/>
                  </a:solidFill>
                  <a:latin typeface="Fira Sans"/>
                </a:rPr>
                <a:t> </a:t>
              </a:r>
              <a:r>
                <a:rPr lang="en-US" sz="2000" dirty="0" err="1">
                  <a:solidFill>
                    <a:srgbClr val="333A3B"/>
                  </a:solidFill>
                  <a:latin typeface="Fira Sans"/>
                </a:rPr>
                <a:t>sostenibile</a:t>
              </a:r>
              <a:r>
                <a:rPr lang="en-US" sz="2000" dirty="0">
                  <a:solidFill>
                    <a:srgbClr val="333A3B"/>
                  </a:solidFill>
                  <a:latin typeface="Fira Sans"/>
                </a:rPr>
                <a:t> e </a:t>
              </a:r>
              <a:r>
                <a:rPr lang="en-US" sz="2000" dirty="0" err="1">
                  <a:solidFill>
                    <a:srgbClr val="333A3B"/>
                  </a:solidFill>
                  <a:latin typeface="Fira Sans"/>
                </a:rPr>
                <a:t>protezione</a:t>
              </a:r>
              <a:r>
                <a:rPr lang="en-US" sz="2000" dirty="0">
                  <a:solidFill>
                    <a:srgbClr val="333A3B"/>
                  </a:solidFill>
                  <a:latin typeface="Fira Sans"/>
                </a:rPr>
                <a:t> </a:t>
              </a:r>
              <a:r>
                <a:rPr lang="en-US" sz="2000" dirty="0" err="1">
                  <a:solidFill>
                    <a:srgbClr val="333A3B"/>
                  </a:solidFill>
                  <a:latin typeface="Fira Sans"/>
                </a:rPr>
                <a:t>delle</a:t>
              </a:r>
              <a:r>
                <a:rPr lang="en-US" sz="2000" dirty="0">
                  <a:solidFill>
                    <a:srgbClr val="333A3B"/>
                  </a:solidFill>
                  <a:latin typeface="Fira Sans"/>
                </a:rPr>
                <a:t> </a:t>
              </a:r>
              <a:r>
                <a:rPr lang="en-US" sz="2000" dirty="0" err="1">
                  <a:solidFill>
                    <a:srgbClr val="333A3B"/>
                  </a:solidFill>
                  <a:latin typeface="Fira Sans"/>
                </a:rPr>
                <a:t>risorse</a:t>
              </a:r>
              <a:r>
                <a:rPr lang="en-US" sz="2000" dirty="0">
                  <a:solidFill>
                    <a:srgbClr val="333A3B"/>
                  </a:solidFill>
                  <a:latin typeface="Fira Sans"/>
                </a:rPr>
                <a:t> marine, </a:t>
              </a:r>
              <a:r>
                <a:rPr lang="en-US" sz="2000" dirty="0" err="1">
                  <a:solidFill>
                    <a:srgbClr val="333A3B"/>
                  </a:solidFill>
                  <a:latin typeface="Fira Sans"/>
                </a:rPr>
                <a:t>transizione</a:t>
              </a:r>
              <a:r>
                <a:rPr lang="en-US" sz="2000" dirty="0">
                  <a:solidFill>
                    <a:srgbClr val="333A3B"/>
                  </a:solidFill>
                  <a:latin typeface="Fira Sans"/>
                </a:rPr>
                <a:t> verso </a:t>
              </a:r>
              <a:r>
                <a:rPr lang="en-US" sz="2000" dirty="0" err="1">
                  <a:solidFill>
                    <a:srgbClr val="333A3B"/>
                  </a:solidFill>
                  <a:latin typeface="Fira Sans"/>
                </a:rPr>
                <a:t>economia</a:t>
              </a:r>
              <a:r>
                <a:rPr lang="en-US" sz="2000" dirty="0">
                  <a:solidFill>
                    <a:srgbClr val="333A3B"/>
                  </a:solidFill>
                  <a:latin typeface="Fira Sans"/>
                </a:rPr>
                <a:t> </a:t>
              </a:r>
              <a:r>
                <a:rPr lang="en-US" sz="2000" dirty="0" err="1">
                  <a:solidFill>
                    <a:srgbClr val="333A3B"/>
                  </a:solidFill>
                  <a:latin typeface="Fira Sans"/>
                </a:rPr>
                <a:t>circolare</a:t>
              </a:r>
              <a:r>
                <a:rPr lang="en-US" sz="2000" dirty="0">
                  <a:solidFill>
                    <a:srgbClr val="333A3B"/>
                  </a:solidFill>
                  <a:latin typeface="Fira Sans"/>
                </a:rPr>
                <a:t>, </a:t>
              </a:r>
              <a:r>
                <a:rPr lang="en-US" sz="2000" dirty="0" err="1">
                  <a:solidFill>
                    <a:srgbClr val="333A3B"/>
                  </a:solidFill>
                  <a:latin typeface="Fira Sans"/>
                </a:rPr>
                <a:t>prevenzione</a:t>
              </a:r>
              <a:r>
                <a:rPr lang="en-US" sz="2000" dirty="0">
                  <a:solidFill>
                    <a:srgbClr val="333A3B"/>
                  </a:solidFill>
                  <a:latin typeface="Fira Sans"/>
                </a:rPr>
                <a:t> e </a:t>
              </a:r>
              <a:r>
                <a:rPr lang="en-US" sz="2000" dirty="0" err="1">
                  <a:solidFill>
                    <a:srgbClr val="333A3B"/>
                  </a:solidFill>
                  <a:latin typeface="Fira Sans"/>
                </a:rPr>
                <a:t>controllo</a:t>
              </a:r>
              <a:r>
                <a:rPr lang="en-US" sz="2000" dirty="0">
                  <a:solidFill>
                    <a:srgbClr val="333A3B"/>
                  </a:solidFill>
                  <a:latin typeface="Fira Sans"/>
                </a:rPr>
                <a:t> </a:t>
              </a:r>
              <a:r>
                <a:rPr lang="en-US" sz="2000" dirty="0" err="1">
                  <a:solidFill>
                    <a:srgbClr val="333A3B"/>
                  </a:solidFill>
                  <a:latin typeface="Fira Sans"/>
                </a:rPr>
                <a:t>inquinamento</a:t>
              </a:r>
              <a:r>
                <a:rPr lang="en-US" sz="2000" dirty="0">
                  <a:solidFill>
                    <a:srgbClr val="333A3B"/>
                  </a:solidFill>
                  <a:latin typeface="Fira Sans"/>
                </a:rPr>
                <a:t> e </a:t>
              </a:r>
              <a:r>
                <a:rPr lang="en-US" sz="2000" dirty="0" err="1">
                  <a:solidFill>
                    <a:srgbClr val="333A3B"/>
                  </a:solidFill>
                  <a:latin typeface="Fira Sans"/>
                </a:rPr>
                <a:t>protezione</a:t>
              </a:r>
              <a:r>
                <a:rPr lang="en-US" sz="2000" dirty="0">
                  <a:solidFill>
                    <a:srgbClr val="333A3B"/>
                  </a:solidFill>
                  <a:latin typeface="Fira Sans"/>
                </a:rPr>
                <a:t> e </a:t>
              </a:r>
              <a:r>
                <a:rPr lang="en-US" sz="2000" dirty="0" err="1">
                  <a:solidFill>
                    <a:srgbClr val="333A3B"/>
                  </a:solidFill>
                  <a:latin typeface="Fira Sans"/>
                </a:rPr>
                <a:t>recupero</a:t>
              </a:r>
              <a:r>
                <a:rPr lang="en-US" sz="2000" dirty="0">
                  <a:solidFill>
                    <a:srgbClr val="333A3B"/>
                  </a:solidFill>
                  <a:latin typeface="Fira Sans"/>
                </a:rPr>
                <a:t> </a:t>
              </a:r>
              <a:r>
                <a:rPr lang="en-US" sz="2000" dirty="0" err="1">
                  <a:solidFill>
                    <a:srgbClr val="333A3B"/>
                  </a:solidFill>
                  <a:latin typeface="Fira Sans"/>
                </a:rPr>
                <a:t>della</a:t>
              </a:r>
              <a:r>
                <a:rPr lang="en-US" sz="2000" dirty="0">
                  <a:solidFill>
                    <a:srgbClr val="333A3B"/>
                  </a:solidFill>
                  <a:latin typeface="Fira Sans"/>
                </a:rPr>
                <a:t> </a:t>
              </a:r>
              <a:r>
                <a:rPr lang="en-US" sz="2000" dirty="0" err="1">
                  <a:solidFill>
                    <a:srgbClr val="333A3B"/>
                  </a:solidFill>
                  <a:latin typeface="Fira Sans"/>
                </a:rPr>
                <a:t>biodiversità</a:t>
              </a:r>
              <a:endParaRPr lang="en-US" sz="2000" dirty="0">
                <a:solidFill>
                  <a:srgbClr val="333A3B"/>
                </a:solidFill>
                <a:latin typeface="Fira Sans"/>
              </a:endParaRPr>
            </a:p>
          </p:txBody>
        </p:sp>
      </p:grpSp>
      <p:sp>
        <p:nvSpPr>
          <p:cNvPr id="14" name="TextBox 14"/>
          <p:cNvSpPr txBox="1"/>
          <p:nvPr/>
        </p:nvSpPr>
        <p:spPr>
          <a:xfrm>
            <a:off x="8977373" y="7223125"/>
            <a:ext cx="8272402" cy="495300"/>
          </a:xfrm>
          <a:prstGeom prst="rect">
            <a:avLst/>
          </a:prstGeom>
        </p:spPr>
        <p:txBody>
          <a:bodyPr lIns="0" tIns="0" rIns="0" bIns="0" rtlCol="0" anchor="t">
            <a:spAutoFit/>
          </a:bodyPr>
          <a:lstStyle/>
          <a:p>
            <a:pPr>
              <a:lnSpc>
                <a:spcPts val="3840"/>
              </a:lnSpc>
              <a:spcBef>
                <a:spcPct val="0"/>
              </a:spcBef>
            </a:pPr>
            <a:r>
              <a:rPr lang="en-US" sz="3200">
                <a:solidFill>
                  <a:srgbClr val="333A3B"/>
                </a:solidFill>
                <a:latin typeface="Fira Sans Bold"/>
              </a:rPr>
              <a:t>Danni significativi</a:t>
            </a:r>
          </a:p>
        </p:txBody>
      </p:sp>
      <p:sp>
        <p:nvSpPr>
          <p:cNvPr id="15" name="TextBox 15"/>
          <p:cNvSpPr txBox="1"/>
          <p:nvPr/>
        </p:nvSpPr>
        <p:spPr>
          <a:xfrm>
            <a:off x="8986898" y="7785100"/>
            <a:ext cx="8272402" cy="1406525"/>
          </a:xfrm>
          <a:prstGeom prst="rect">
            <a:avLst/>
          </a:prstGeom>
        </p:spPr>
        <p:txBody>
          <a:bodyPr lIns="0" tIns="0" rIns="0" bIns="0" rtlCol="0" anchor="t">
            <a:spAutoFit/>
          </a:bodyPr>
          <a:lstStyle/>
          <a:p>
            <a:pPr>
              <a:lnSpc>
                <a:spcPts val="2800"/>
              </a:lnSpc>
              <a:spcBef>
                <a:spcPct val="0"/>
              </a:spcBef>
            </a:pPr>
            <a:r>
              <a:rPr lang="en-US" sz="2000">
                <a:solidFill>
                  <a:srgbClr val="333A3B"/>
                </a:solidFill>
                <a:latin typeface="Fira Sans"/>
              </a:rPr>
              <a:t>L’art. 17  delinea i criteri per considerare significativi i danni di un'attività economica per il raggiungimento degli obiettivi ambientali. La valutazione considera il ciclo di vita completo, comprendendo produzione, uso e fine vita dei prodotti e servizi forniti dall'attività</a:t>
            </a:r>
          </a:p>
        </p:txBody>
      </p:sp>
      <p:sp>
        <p:nvSpPr>
          <p:cNvPr id="16" name="AutoShape 16"/>
          <p:cNvSpPr/>
          <p:nvPr/>
        </p:nvSpPr>
        <p:spPr>
          <a:xfrm>
            <a:off x="8986898" y="3068569"/>
            <a:ext cx="8272402" cy="0"/>
          </a:xfrm>
          <a:prstGeom prst="line">
            <a:avLst/>
          </a:prstGeom>
          <a:ln w="9525" cap="flat">
            <a:solidFill>
              <a:srgbClr val="000000"/>
            </a:solidFill>
            <a:prstDash val="solid"/>
            <a:headEnd type="none" w="sm" len="sm"/>
            <a:tailEnd type="none" w="sm" len="sm"/>
          </a:ln>
        </p:spPr>
        <p:txBody>
          <a:bodyPr/>
          <a:lstStyle/>
          <a:p>
            <a:endParaRPr lang="it-IT"/>
          </a:p>
        </p:txBody>
      </p:sp>
      <p:sp>
        <p:nvSpPr>
          <p:cNvPr id="17" name="AutoShape 17"/>
          <p:cNvSpPr/>
          <p:nvPr/>
        </p:nvSpPr>
        <p:spPr>
          <a:xfrm>
            <a:off x="8986898" y="7056438"/>
            <a:ext cx="8272402" cy="0"/>
          </a:xfrm>
          <a:prstGeom prst="line">
            <a:avLst/>
          </a:prstGeom>
          <a:ln w="9525" cap="flat">
            <a:solidFill>
              <a:srgbClr val="000000"/>
            </a:solidFill>
            <a:prstDash val="solid"/>
            <a:headEnd type="none" w="sm" len="sm"/>
            <a:tailEnd type="none" w="sm" len="sm"/>
          </a:ln>
        </p:spPr>
        <p:txBody>
          <a:bodyPr/>
          <a:lstStyle/>
          <a:p>
            <a:endParaRPr lang="it-IT"/>
          </a:p>
        </p:txBody>
      </p:sp>
      <p:grpSp>
        <p:nvGrpSpPr>
          <p:cNvPr id="18" name="Group 18"/>
          <p:cNvGrpSpPr/>
          <p:nvPr/>
        </p:nvGrpSpPr>
        <p:grpSpPr>
          <a:xfrm>
            <a:off x="8977373" y="3229708"/>
            <a:ext cx="8281927" cy="3698142"/>
            <a:chOff x="0" y="0"/>
            <a:chExt cx="11042569" cy="4930856"/>
          </a:xfrm>
        </p:grpSpPr>
        <p:sp>
          <p:nvSpPr>
            <p:cNvPr id="19" name="TextBox 19"/>
            <p:cNvSpPr txBox="1"/>
            <p:nvPr/>
          </p:nvSpPr>
          <p:spPr>
            <a:xfrm>
              <a:off x="0" y="-9525"/>
              <a:ext cx="11029869" cy="657225"/>
            </a:xfrm>
            <a:prstGeom prst="rect">
              <a:avLst/>
            </a:prstGeom>
          </p:spPr>
          <p:txBody>
            <a:bodyPr lIns="0" tIns="0" rIns="0" bIns="0" rtlCol="0" anchor="t">
              <a:spAutoFit/>
            </a:bodyPr>
            <a:lstStyle/>
            <a:p>
              <a:pPr>
                <a:lnSpc>
                  <a:spcPts val="3839"/>
                </a:lnSpc>
                <a:spcBef>
                  <a:spcPct val="0"/>
                </a:spcBef>
              </a:pPr>
              <a:r>
                <a:rPr lang="en-US" sz="3199">
                  <a:solidFill>
                    <a:srgbClr val="333A3B"/>
                  </a:solidFill>
                  <a:latin typeface="Fira Sans Bold"/>
                </a:rPr>
                <a:t>Attività economiche ecosostenibili</a:t>
              </a:r>
            </a:p>
          </p:txBody>
        </p:sp>
        <p:sp>
          <p:nvSpPr>
            <p:cNvPr id="20" name="TextBox 20"/>
            <p:cNvSpPr txBox="1"/>
            <p:nvPr/>
          </p:nvSpPr>
          <p:spPr>
            <a:xfrm>
              <a:off x="12700" y="721865"/>
              <a:ext cx="11029869" cy="4208992"/>
            </a:xfrm>
            <a:prstGeom prst="rect">
              <a:avLst/>
            </a:prstGeom>
          </p:spPr>
          <p:txBody>
            <a:bodyPr lIns="0" tIns="0" rIns="0" bIns="0" rtlCol="0" anchor="t">
              <a:spAutoFit/>
            </a:bodyPr>
            <a:lstStyle/>
            <a:p>
              <a:pPr>
                <a:lnSpc>
                  <a:spcPts val="2800"/>
                </a:lnSpc>
                <a:spcBef>
                  <a:spcPct val="0"/>
                </a:spcBef>
              </a:pPr>
              <a:r>
                <a:rPr lang="en-US" sz="2000">
                  <a:solidFill>
                    <a:srgbClr val="333A3B"/>
                  </a:solidFill>
                  <a:latin typeface="Fira Sans"/>
                </a:rPr>
                <a:t>Per essere considerata ecosostenibile, un'attività economica deve: contribuire sostanzialmente agli obiettivi ambientali, non arrecare danni significativi, rispettare le garanzie di salvaguardia stabilite dal regolamento e seguire i criteri tecnici stabiliti dalla Commissione. Le imprese soggette all'obbligo di divulgare informazioni non finanziarie includono nella dichiarazione dettagli su come le loro attività sono legate ad attività economiche ecosostenibili, indicando la percentuale del fatturato da tali prodotti o servizi, nonché la percentuale delle spese in conto capitale e operative relative a tali attività</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028700" y="1028700"/>
            <a:ext cx="7148876" cy="1743075"/>
          </a:xfrm>
          <a:prstGeom prst="rect">
            <a:avLst/>
          </a:prstGeom>
        </p:spPr>
        <p:txBody>
          <a:bodyPr lIns="0" tIns="0" rIns="0" bIns="0" rtlCol="0" anchor="t">
            <a:spAutoFit/>
          </a:bodyPr>
          <a:lstStyle/>
          <a:p>
            <a:pPr>
              <a:lnSpc>
                <a:spcPts val="5399"/>
              </a:lnSpc>
            </a:pPr>
            <a:r>
              <a:rPr lang="en-US" sz="4499" spc="-44">
                <a:solidFill>
                  <a:srgbClr val="333A3B"/>
                </a:solidFill>
                <a:latin typeface="Fira Sans Bold"/>
              </a:rPr>
              <a:t>Corporate Sustainability Reporting Directive (CSRD)</a:t>
            </a:r>
          </a:p>
          <a:p>
            <a:pPr>
              <a:lnSpc>
                <a:spcPts val="2999"/>
              </a:lnSpc>
              <a:spcBef>
                <a:spcPct val="0"/>
              </a:spcBef>
            </a:pPr>
            <a:r>
              <a:rPr lang="en-US" sz="2499" spc="-24">
                <a:solidFill>
                  <a:srgbClr val="00A181"/>
                </a:solidFill>
                <a:latin typeface="Fira Sans Bold"/>
              </a:rPr>
              <a:t>Direttiva 2022/2464</a:t>
            </a:r>
          </a:p>
        </p:txBody>
      </p:sp>
      <p:grpSp>
        <p:nvGrpSpPr>
          <p:cNvPr id="3" name="Group 3"/>
          <p:cNvGrpSpPr/>
          <p:nvPr/>
        </p:nvGrpSpPr>
        <p:grpSpPr>
          <a:xfrm rot="-10800000">
            <a:off x="-1306086" y="4784384"/>
            <a:ext cx="4985461" cy="4317433"/>
            <a:chOff x="0" y="0"/>
            <a:chExt cx="3619627" cy="3134614"/>
          </a:xfrm>
        </p:grpSpPr>
        <p:sp>
          <p:nvSpPr>
            <p:cNvPr id="4" name="Freeform 4"/>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5" name="Group 5"/>
          <p:cNvGrpSpPr/>
          <p:nvPr/>
        </p:nvGrpSpPr>
        <p:grpSpPr>
          <a:xfrm rot="-10800000">
            <a:off x="3061137" y="7468788"/>
            <a:ext cx="3480308" cy="3013963"/>
            <a:chOff x="0" y="0"/>
            <a:chExt cx="3619627" cy="3134614"/>
          </a:xfrm>
        </p:grpSpPr>
        <p:sp>
          <p:nvSpPr>
            <p:cNvPr id="6" name="Freeform 6"/>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grpSp>
        <p:nvGrpSpPr>
          <p:cNvPr id="7" name="Group 7"/>
          <p:cNvGrpSpPr/>
          <p:nvPr/>
        </p:nvGrpSpPr>
        <p:grpSpPr>
          <a:xfrm rot="-10800000">
            <a:off x="2780085" y="4005595"/>
            <a:ext cx="1798578" cy="1557577"/>
            <a:chOff x="0" y="0"/>
            <a:chExt cx="3619627" cy="3134614"/>
          </a:xfrm>
        </p:grpSpPr>
        <p:sp>
          <p:nvSpPr>
            <p:cNvPr id="8" name="Freeform 8"/>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9" name="Group 9"/>
          <p:cNvGrpSpPr/>
          <p:nvPr/>
        </p:nvGrpSpPr>
        <p:grpSpPr>
          <a:xfrm rot="-10800000">
            <a:off x="300983" y="7795449"/>
            <a:ext cx="3378391" cy="2925703"/>
            <a:chOff x="0" y="0"/>
            <a:chExt cx="3619627" cy="3134614"/>
          </a:xfrm>
        </p:grpSpPr>
        <p:sp>
          <p:nvSpPr>
            <p:cNvPr id="10" name="Freeform 10"/>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11" name="Group 11"/>
          <p:cNvGrpSpPr/>
          <p:nvPr/>
        </p:nvGrpSpPr>
        <p:grpSpPr>
          <a:xfrm>
            <a:off x="8977373" y="1028700"/>
            <a:ext cx="8281927" cy="1936017"/>
            <a:chOff x="0" y="0"/>
            <a:chExt cx="11042569" cy="2581356"/>
          </a:xfrm>
        </p:grpSpPr>
        <p:sp>
          <p:nvSpPr>
            <p:cNvPr id="12" name="TextBox 12"/>
            <p:cNvSpPr txBox="1"/>
            <p:nvPr/>
          </p:nvSpPr>
          <p:spPr>
            <a:xfrm>
              <a:off x="0" y="-9525"/>
              <a:ext cx="11029869" cy="657225"/>
            </a:xfrm>
            <a:prstGeom prst="rect">
              <a:avLst/>
            </a:prstGeom>
          </p:spPr>
          <p:txBody>
            <a:bodyPr lIns="0" tIns="0" rIns="0" bIns="0" rtlCol="0" anchor="t">
              <a:spAutoFit/>
            </a:bodyPr>
            <a:lstStyle/>
            <a:p>
              <a:pPr>
                <a:lnSpc>
                  <a:spcPts val="3839"/>
                </a:lnSpc>
                <a:spcBef>
                  <a:spcPct val="0"/>
                </a:spcBef>
              </a:pPr>
              <a:r>
                <a:rPr lang="en-US" sz="3199">
                  <a:solidFill>
                    <a:srgbClr val="333A3B"/>
                  </a:solidFill>
                  <a:latin typeface="Fira Sans Bold"/>
                </a:rPr>
                <a:t>Sostenibilità e piano finanziario</a:t>
              </a:r>
            </a:p>
          </p:txBody>
        </p:sp>
        <p:sp>
          <p:nvSpPr>
            <p:cNvPr id="13" name="TextBox 13"/>
            <p:cNvSpPr txBox="1"/>
            <p:nvPr/>
          </p:nvSpPr>
          <p:spPr>
            <a:xfrm>
              <a:off x="12700" y="721865"/>
              <a:ext cx="11029869" cy="1859492"/>
            </a:xfrm>
            <a:prstGeom prst="rect">
              <a:avLst/>
            </a:prstGeom>
          </p:spPr>
          <p:txBody>
            <a:bodyPr lIns="0" tIns="0" rIns="0" bIns="0" rtlCol="0" anchor="t">
              <a:spAutoFit/>
            </a:bodyPr>
            <a:lstStyle/>
            <a:p>
              <a:pPr>
                <a:lnSpc>
                  <a:spcPts val="2800"/>
                </a:lnSpc>
                <a:spcBef>
                  <a:spcPct val="0"/>
                </a:spcBef>
              </a:pPr>
              <a:r>
                <a:rPr lang="en-US" sz="2000">
                  <a:solidFill>
                    <a:srgbClr val="333A3B"/>
                  </a:solidFill>
                  <a:latin typeface="Fira Sans"/>
                </a:rPr>
                <a:t>La CSRD riconosce che le informazioni sulla sostenibilità influenzano il piano finanziario, eliminando la possibilità di pubblicarle separatamente dalla relazione sulla gestione, promuovendo così un maggiore allineamento tra le due</a:t>
              </a:r>
            </a:p>
          </p:txBody>
        </p:sp>
      </p:grpSp>
      <p:sp>
        <p:nvSpPr>
          <p:cNvPr id="14" name="TextBox 14"/>
          <p:cNvSpPr txBox="1"/>
          <p:nvPr/>
        </p:nvSpPr>
        <p:spPr>
          <a:xfrm>
            <a:off x="8986898" y="5317485"/>
            <a:ext cx="8272402" cy="495300"/>
          </a:xfrm>
          <a:prstGeom prst="rect">
            <a:avLst/>
          </a:prstGeom>
        </p:spPr>
        <p:txBody>
          <a:bodyPr lIns="0" tIns="0" rIns="0" bIns="0" rtlCol="0" anchor="t">
            <a:spAutoFit/>
          </a:bodyPr>
          <a:lstStyle/>
          <a:p>
            <a:pPr>
              <a:lnSpc>
                <a:spcPts val="3840"/>
              </a:lnSpc>
              <a:spcBef>
                <a:spcPct val="0"/>
              </a:spcBef>
            </a:pPr>
            <a:r>
              <a:rPr lang="en-US" sz="3200">
                <a:solidFill>
                  <a:srgbClr val="333A3B"/>
                </a:solidFill>
                <a:latin typeface="Fira Sans Bold"/>
              </a:rPr>
              <a:t>Destinatari</a:t>
            </a:r>
          </a:p>
        </p:txBody>
      </p:sp>
      <p:sp>
        <p:nvSpPr>
          <p:cNvPr id="15" name="TextBox 15"/>
          <p:cNvSpPr txBox="1"/>
          <p:nvPr/>
        </p:nvSpPr>
        <p:spPr>
          <a:xfrm>
            <a:off x="8986898" y="5879460"/>
            <a:ext cx="8312325" cy="1406525"/>
          </a:xfrm>
          <a:prstGeom prst="rect">
            <a:avLst/>
          </a:prstGeom>
        </p:spPr>
        <p:txBody>
          <a:bodyPr lIns="0" tIns="0" rIns="0" bIns="0" rtlCol="0" anchor="t">
            <a:spAutoFit/>
          </a:bodyPr>
          <a:lstStyle/>
          <a:p>
            <a:pPr>
              <a:lnSpc>
                <a:spcPts val="2800"/>
              </a:lnSpc>
              <a:spcBef>
                <a:spcPct val="0"/>
              </a:spcBef>
            </a:pPr>
            <a:r>
              <a:rPr lang="en-US" sz="2000">
                <a:solidFill>
                  <a:srgbClr val="333A3B"/>
                </a:solidFill>
                <a:latin typeface="Fira Sans"/>
              </a:rPr>
              <a:t>Il reporting si rivolge a: 1. investitori interessati ai rischi e alle opportunità legate alla sostenibilità; 2. attori della società civile, come ONG; e 3. "altri stakeholders" che possono utilizzare le informazioni per confrontare le aziende sul mercato</a:t>
            </a:r>
          </a:p>
        </p:txBody>
      </p:sp>
      <p:sp>
        <p:nvSpPr>
          <p:cNvPr id="16" name="AutoShape 16"/>
          <p:cNvSpPr/>
          <p:nvPr/>
        </p:nvSpPr>
        <p:spPr>
          <a:xfrm>
            <a:off x="8986898" y="3157631"/>
            <a:ext cx="8272402" cy="0"/>
          </a:xfrm>
          <a:prstGeom prst="line">
            <a:avLst/>
          </a:prstGeom>
          <a:ln w="9525" cap="flat">
            <a:solidFill>
              <a:srgbClr val="000000"/>
            </a:solidFill>
            <a:prstDash val="solid"/>
            <a:headEnd type="none" w="sm" len="sm"/>
            <a:tailEnd type="none" w="sm" len="sm"/>
          </a:ln>
        </p:spPr>
        <p:txBody>
          <a:bodyPr/>
          <a:lstStyle/>
          <a:p>
            <a:endParaRPr lang="it-IT"/>
          </a:p>
        </p:txBody>
      </p:sp>
      <p:sp>
        <p:nvSpPr>
          <p:cNvPr id="17" name="AutoShape 17"/>
          <p:cNvSpPr/>
          <p:nvPr/>
        </p:nvSpPr>
        <p:spPr>
          <a:xfrm>
            <a:off x="8986898" y="5131748"/>
            <a:ext cx="8272402" cy="0"/>
          </a:xfrm>
          <a:prstGeom prst="line">
            <a:avLst/>
          </a:prstGeom>
          <a:ln w="9525" cap="flat">
            <a:solidFill>
              <a:srgbClr val="000000"/>
            </a:solidFill>
            <a:prstDash val="solid"/>
            <a:headEnd type="none" w="sm" len="sm"/>
            <a:tailEnd type="none" w="sm" len="sm"/>
          </a:ln>
        </p:spPr>
        <p:txBody>
          <a:bodyPr/>
          <a:lstStyle/>
          <a:p>
            <a:endParaRPr lang="it-IT"/>
          </a:p>
        </p:txBody>
      </p:sp>
      <p:sp>
        <p:nvSpPr>
          <p:cNvPr id="18" name="TextBox 18"/>
          <p:cNvSpPr txBox="1"/>
          <p:nvPr/>
        </p:nvSpPr>
        <p:spPr>
          <a:xfrm>
            <a:off x="8977373" y="3343368"/>
            <a:ext cx="8272402" cy="495300"/>
          </a:xfrm>
          <a:prstGeom prst="rect">
            <a:avLst/>
          </a:prstGeom>
        </p:spPr>
        <p:txBody>
          <a:bodyPr lIns="0" tIns="0" rIns="0" bIns="0" rtlCol="0" anchor="t">
            <a:spAutoFit/>
          </a:bodyPr>
          <a:lstStyle/>
          <a:p>
            <a:pPr>
              <a:lnSpc>
                <a:spcPts val="3839"/>
              </a:lnSpc>
              <a:spcBef>
                <a:spcPct val="0"/>
              </a:spcBef>
            </a:pPr>
            <a:r>
              <a:rPr lang="en-US" sz="3199">
                <a:solidFill>
                  <a:srgbClr val="333A3B"/>
                </a:solidFill>
                <a:latin typeface="Fira Sans Bold"/>
              </a:rPr>
              <a:t>Estensione dell’obbligo</a:t>
            </a:r>
          </a:p>
        </p:txBody>
      </p:sp>
      <p:sp>
        <p:nvSpPr>
          <p:cNvPr id="19" name="TextBox 19"/>
          <p:cNvSpPr txBox="1"/>
          <p:nvPr/>
        </p:nvSpPr>
        <p:spPr>
          <a:xfrm>
            <a:off x="8986898" y="3882385"/>
            <a:ext cx="8272402" cy="1054100"/>
          </a:xfrm>
          <a:prstGeom prst="rect">
            <a:avLst/>
          </a:prstGeom>
        </p:spPr>
        <p:txBody>
          <a:bodyPr lIns="0" tIns="0" rIns="0" bIns="0" rtlCol="0" anchor="t">
            <a:spAutoFit/>
          </a:bodyPr>
          <a:lstStyle/>
          <a:p>
            <a:pPr>
              <a:lnSpc>
                <a:spcPts val="2800"/>
              </a:lnSpc>
              <a:spcBef>
                <a:spcPct val="0"/>
              </a:spcBef>
            </a:pPr>
            <a:r>
              <a:rPr lang="en-US" sz="2000">
                <a:solidFill>
                  <a:srgbClr val="333A3B"/>
                </a:solidFill>
                <a:latin typeface="Fira Sans"/>
              </a:rPr>
              <a:t>La CSRD estende l'obbligo di rendicontazione di sostenibilità alle grandi imprese non quotate e tutte le società quotate, escluse le micro-imprese</a:t>
            </a:r>
          </a:p>
        </p:txBody>
      </p:sp>
      <p:sp>
        <p:nvSpPr>
          <p:cNvPr id="20" name="TextBox 20"/>
          <p:cNvSpPr txBox="1"/>
          <p:nvPr/>
        </p:nvSpPr>
        <p:spPr>
          <a:xfrm>
            <a:off x="9026821" y="7666985"/>
            <a:ext cx="8272402" cy="495300"/>
          </a:xfrm>
          <a:prstGeom prst="rect">
            <a:avLst/>
          </a:prstGeom>
        </p:spPr>
        <p:txBody>
          <a:bodyPr lIns="0" tIns="0" rIns="0" bIns="0" rtlCol="0" anchor="t">
            <a:spAutoFit/>
          </a:bodyPr>
          <a:lstStyle/>
          <a:p>
            <a:pPr>
              <a:lnSpc>
                <a:spcPts val="3840"/>
              </a:lnSpc>
              <a:spcBef>
                <a:spcPct val="0"/>
              </a:spcBef>
            </a:pPr>
            <a:r>
              <a:rPr lang="en-US" sz="3200">
                <a:solidFill>
                  <a:srgbClr val="333A3B"/>
                </a:solidFill>
                <a:latin typeface="Fira Sans Bold"/>
              </a:rPr>
              <a:t>Temi della rendicontazione</a:t>
            </a:r>
          </a:p>
        </p:txBody>
      </p:sp>
      <p:sp>
        <p:nvSpPr>
          <p:cNvPr id="21" name="TextBox 21"/>
          <p:cNvSpPr txBox="1"/>
          <p:nvPr/>
        </p:nvSpPr>
        <p:spPr>
          <a:xfrm>
            <a:off x="9026821" y="8228960"/>
            <a:ext cx="8272402" cy="1054100"/>
          </a:xfrm>
          <a:prstGeom prst="rect">
            <a:avLst/>
          </a:prstGeom>
        </p:spPr>
        <p:txBody>
          <a:bodyPr lIns="0" tIns="0" rIns="0" bIns="0" rtlCol="0" anchor="t">
            <a:spAutoFit/>
          </a:bodyPr>
          <a:lstStyle/>
          <a:p>
            <a:pPr>
              <a:lnSpc>
                <a:spcPts val="2800"/>
              </a:lnSpc>
              <a:spcBef>
                <a:spcPct val="0"/>
              </a:spcBef>
            </a:pPr>
            <a:r>
              <a:rPr lang="en-US" sz="2000">
                <a:solidFill>
                  <a:srgbClr val="333A3B"/>
                </a:solidFill>
                <a:latin typeface="Fira Sans"/>
              </a:rPr>
              <a:t>La rendicontazione copre tematiche chiave come il business model, il transition plan, governance &amp; ESG, gli impatti negativi e le azioni correttive, la due diligence sui rischi ESG</a:t>
            </a:r>
          </a:p>
        </p:txBody>
      </p:sp>
      <p:sp>
        <p:nvSpPr>
          <p:cNvPr id="22" name="AutoShape 22"/>
          <p:cNvSpPr/>
          <p:nvPr/>
        </p:nvSpPr>
        <p:spPr>
          <a:xfrm>
            <a:off x="9026821" y="7481248"/>
            <a:ext cx="8272402" cy="0"/>
          </a:xfrm>
          <a:prstGeom prst="line">
            <a:avLst/>
          </a:prstGeom>
          <a:ln w="9525" cap="flat">
            <a:solidFill>
              <a:srgbClr val="000000"/>
            </a:solidFill>
            <a:prstDash val="solid"/>
            <a:headEnd type="none" w="sm" len="sm"/>
            <a:tailEnd type="none" w="sm" len="sm"/>
          </a:ln>
        </p:spPr>
        <p:txBody>
          <a:bodyPr/>
          <a:lstStyle/>
          <a:p>
            <a:endParaRPr lang="it-IT"/>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a:extLst>
            <a:ext uri="{FF2B5EF4-FFF2-40B4-BE49-F238E27FC236}">
              <a16:creationId xmlns:a16="http://schemas.microsoft.com/office/drawing/2014/main" id="{3550774D-7E09-93E5-089F-96F950109B3A}"/>
            </a:ext>
          </a:extLst>
        </p:cNvPr>
        <p:cNvGrpSpPr/>
        <p:nvPr/>
      </p:nvGrpSpPr>
      <p:grpSpPr>
        <a:xfrm>
          <a:off x="0" y="0"/>
          <a:ext cx="0" cy="0"/>
          <a:chOff x="0" y="0"/>
          <a:chExt cx="0" cy="0"/>
        </a:xfrm>
      </p:grpSpPr>
      <p:sp>
        <p:nvSpPr>
          <p:cNvPr id="23" name="TextBox 2">
            <a:extLst>
              <a:ext uri="{FF2B5EF4-FFF2-40B4-BE49-F238E27FC236}">
                <a16:creationId xmlns:a16="http://schemas.microsoft.com/office/drawing/2014/main" id="{79A04A4E-4499-00F0-517F-6C3AB2309E74}"/>
              </a:ext>
            </a:extLst>
          </p:cNvPr>
          <p:cNvSpPr txBox="1"/>
          <p:nvPr/>
        </p:nvSpPr>
        <p:spPr>
          <a:xfrm>
            <a:off x="1028700" y="1028700"/>
            <a:ext cx="7169785" cy="1743075"/>
          </a:xfrm>
          <a:prstGeom prst="rect">
            <a:avLst/>
          </a:prstGeom>
        </p:spPr>
        <p:txBody>
          <a:bodyPr lIns="0" tIns="0" rIns="0" bIns="0" rtlCol="0" anchor="t">
            <a:spAutoFit/>
          </a:bodyPr>
          <a:lstStyle/>
          <a:p>
            <a:pPr>
              <a:lnSpc>
                <a:spcPts val="5399"/>
              </a:lnSpc>
            </a:pPr>
            <a:r>
              <a:rPr lang="en-US" sz="4499" spc="-44" dirty="0">
                <a:solidFill>
                  <a:srgbClr val="333A3B"/>
                </a:solidFill>
                <a:latin typeface="Fira Sans Bold"/>
              </a:rPr>
              <a:t>Regulation on  Deforestation free products</a:t>
            </a:r>
          </a:p>
          <a:p>
            <a:pPr>
              <a:lnSpc>
                <a:spcPts val="2999"/>
              </a:lnSpc>
              <a:spcBef>
                <a:spcPct val="0"/>
              </a:spcBef>
            </a:pPr>
            <a:r>
              <a:rPr lang="en-US" sz="2499" spc="-24" dirty="0" err="1">
                <a:solidFill>
                  <a:srgbClr val="00A181"/>
                </a:solidFill>
                <a:latin typeface="Fira Sans Bold"/>
              </a:rPr>
              <a:t>Regolamento</a:t>
            </a:r>
            <a:r>
              <a:rPr lang="en-US" sz="2499" spc="-24" dirty="0">
                <a:solidFill>
                  <a:srgbClr val="00A181"/>
                </a:solidFill>
                <a:latin typeface="Fira Sans Bold"/>
              </a:rPr>
              <a:t> (UE) </a:t>
            </a:r>
            <a:r>
              <a:rPr lang="en-US" sz="2499" u="sng" spc="-24" dirty="0">
                <a:solidFill>
                  <a:srgbClr val="00A181"/>
                </a:solidFill>
                <a:latin typeface="Fira Sans Bold"/>
                <a:hlinkClick r:id="rId2" tooltip="https://environment.ec.europa.eu/topics/forests/deforestation/regulation-deforestation-free-products_en"/>
              </a:rPr>
              <a:t>2023/1115</a:t>
            </a:r>
          </a:p>
        </p:txBody>
      </p:sp>
      <p:grpSp>
        <p:nvGrpSpPr>
          <p:cNvPr id="24" name="Group 3">
            <a:extLst>
              <a:ext uri="{FF2B5EF4-FFF2-40B4-BE49-F238E27FC236}">
                <a16:creationId xmlns:a16="http://schemas.microsoft.com/office/drawing/2014/main" id="{398C9D59-DB3F-B4BD-0A8F-B76D0CD997DA}"/>
              </a:ext>
            </a:extLst>
          </p:cNvPr>
          <p:cNvGrpSpPr/>
          <p:nvPr/>
        </p:nvGrpSpPr>
        <p:grpSpPr>
          <a:xfrm rot="-10800000">
            <a:off x="-1306086" y="4784384"/>
            <a:ext cx="4985461" cy="4317433"/>
            <a:chOff x="0" y="0"/>
            <a:chExt cx="3619627" cy="3134614"/>
          </a:xfrm>
        </p:grpSpPr>
        <p:sp>
          <p:nvSpPr>
            <p:cNvPr id="25" name="Freeform 4">
              <a:extLst>
                <a:ext uri="{FF2B5EF4-FFF2-40B4-BE49-F238E27FC236}">
                  <a16:creationId xmlns:a16="http://schemas.microsoft.com/office/drawing/2014/main" id="{2F76F4E9-D554-BB37-645E-2CF6A3266AAC}"/>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26" name="Group 5">
            <a:extLst>
              <a:ext uri="{FF2B5EF4-FFF2-40B4-BE49-F238E27FC236}">
                <a16:creationId xmlns:a16="http://schemas.microsoft.com/office/drawing/2014/main" id="{981ABED8-2235-8E83-FFCB-ACD2260916B4}"/>
              </a:ext>
            </a:extLst>
          </p:cNvPr>
          <p:cNvGrpSpPr/>
          <p:nvPr/>
        </p:nvGrpSpPr>
        <p:grpSpPr>
          <a:xfrm rot="-10800000">
            <a:off x="3061137" y="7468788"/>
            <a:ext cx="3480308" cy="3013963"/>
            <a:chOff x="0" y="0"/>
            <a:chExt cx="3619627" cy="3134614"/>
          </a:xfrm>
        </p:grpSpPr>
        <p:sp>
          <p:nvSpPr>
            <p:cNvPr id="27" name="Freeform 6">
              <a:extLst>
                <a:ext uri="{FF2B5EF4-FFF2-40B4-BE49-F238E27FC236}">
                  <a16:creationId xmlns:a16="http://schemas.microsoft.com/office/drawing/2014/main" id="{C83D6209-612A-F0C5-1867-971AF82DBD91}"/>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grpSp>
        <p:nvGrpSpPr>
          <p:cNvPr id="28" name="Group 7">
            <a:extLst>
              <a:ext uri="{FF2B5EF4-FFF2-40B4-BE49-F238E27FC236}">
                <a16:creationId xmlns:a16="http://schemas.microsoft.com/office/drawing/2014/main" id="{DE832DB7-6236-E344-77F2-3C0E913E81A8}"/>
              </a:ext>
            </a:extLst>
          </p:cNvPr>
          <p:cNvGrpSpPr/>
          <p:nvPr/>
        </p:nvGrpSpPr>
        <p:grpSpPr>
          <a:xfrm rot="-10800000">
            <a:off x="2780085" y="4005595"/>
            <a:ext cx="1798578" cy="1557577"/>
            <a:chOff x="0" y="0"/>
            <a:chExt cx="3619627" cy="3134614"/>
          </a:xfrm>
        </p:grpSpPr>
        <p:sp>
          <p:nvSpPr>
            <p:cNvPr id="29" name="Freeform 8">
              <a:extLst>
                <a:ext uri="{FF2B5EF4-FFF2-40B4-BE49-F238E27FC236}">
                  <a16:creationId xmlns:a16="http://schemas.microsoft.com/office/drawing/2014/main" id="{CE5C90BD-3176-DD98-B53F-6C7A14D84320}"/>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30" name="Group 9">
            <a:extLst>
              <a:ext uri="{FF2B5EF4-FFF2-40B4-BE49-F238E27FC236}">
                <a16:creationId xmlns:a16="http://schemas.microsoft.com/office/drawing/2014/main" id="{4D9740A6-5515-C354-A052-458E496E813C}"/>
              </a:ext>
            </a:extLst>
          </p:cNvPr>
          <p:cNvGrpSpPr/>
          <p:nvPr/>
        </p:nvGrpSpPr>
        <p:grpSpPr>
          <a:xfrm rot="-10800000">
            <a:off x="300983" y="7795449"/>
            <a:ext cx="3378391" cy="2925703"/>
            <a:chOff x="0" y="0"/>
            <a:chExt cx="3619627" cy="3134614"/>
          </a:xfrm>
        </p:grpSpPr>
        <p:sp>
          <p:nvSpPr>
            <p:cNvPr id="31" name="Freeform 10">
              <a:extLst>
                <a:ext uri="{FF2B5EF4-FFF2-40B4-BE49-F238E27FC236}">
                  <a16:creationId xmlns:a16="http://schemas.microsoft.com/office/drawing/2014/main" id="{D67C0BB6-323F-287A-26CA-0357A079B933}"/>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32" name="Group 11">
            <a:extLst>
              <a:ext uri="{FF2B5EF4-FFF2-40B4-BE49-F238E27FC236}">
                <a16:creationId xmlns:a16="http://schemas.microsoft.com/office/drawing/2014/main" id="{A7F8F761-705F-AEBA-EC52-6F459DCC55FC}"/>
              </a:ext>
            </a:extLst>
          </p:cNvPr>
          <p:cNvGrpSpPr/>
          <p:nvPr/>
        </p:nvGrpSpPr>
        <p:grpSpPr>
          <a:xfrm>
            <a:off x="8977373" y="1021556"/>
            <a:ext cx="8281927" cy="1963033"/>
            <a:chOff x="0" y="-9525"/>
            <a:chExt cx="11042569" cy="2617377"/>
          </a:xfrm>
        </p:grpSpPr>
        <p:sp>
          <p:nvSpPr>
            <p:cNvPr id="33" name="TextBox 12">
              <a:extLst>
                <a:ext uri="{FF2B5EF4-FFF2-40B4-BE49-F238E27FC236}">
                  <a16:creationId xmlns:a16="http://schemas.microsoft.com/office/drawing/2014/main" id="{CDFD2639-823B-055D-7822-233B3F59E6A6}"/>
                </a:ext>
              </a:extLst>
            </p:cNvPr>
            <p:cNvSpPr txBox="1"/>
            <p:nvPr/>
          </p:nvSpPr>
          <p:spPr>
            <a:xfrm>
              <a:off x="0" y="-9525"/>
              <a:ext cx="11029869" cy="657225"/>
            </a:xfrm>
            <a:prstGeom prst="rect">
              <a:avLst/>
            </a:prstGeom>
          </p:spPr>
          <p:txBody>
            <a:bodyPr lIns="0" tIns="0" rIns="0" bIns="0" rtlCol="0" anchor="t">
              <a:spAutoFit/>
            </a:bodyPr>
            <a:lstStyle/>
            <a:p>
              <a:pPr>
                <a:lnSpc>
                  <a:spcPts val="3839"/>
                </a:lnSpc>
                <a:spcBef>
                  <a:spcPct val="0"/>
                </a:spcBef>
              </a:pPr>
              <a:r>
                <a:rPr lang="en-US" sz="3199">
                  <a:solidFill>
                    <a:srgbClr val="333A3B"/>
                  </a:solidFill>
                  <a:latin typeface="Fira Sans Bold"/>
                </a:rPr>
                <a:t>Obiettivi</a:t>
              </a:r>
            </a:p>
          </p:txBody>
        </p:sp>
        <p:sp>
          <p:nvSpPr>
            <p:cNvPr id="34" name="TextBox 13">
              <a:extLst>
                <a:ext uri="{FF2B5EF4-FFF2-40B4-BE49-F238E27FC236}">
                  <a16:creationId xmlns:a16="http://schemas.microsoft.com/office/drawing/2014/main" id="{3EFDB689-6D03-030E-6E7F-03FE43B12A9A}"/>
                </a:ext>
              </a:extLst>
            </p:cNvPr>
            <p:cNvSpPr txBox="1"/>
            <p:nvPr/>
          </p:nvSpPr>
          <p:spPr>
            <a:xfrm>
              <a:off x="12700" y="721865"/>
              <a:ext cx="11029869" cy="1885987"/>
            </a:xfrm>
            <a:prstGeom prst="rect">
              <a:avLst/>
            </a:prstGeom>
          </p:spPr>
          <p:txBody>
            <a:bodyPr lIns="0" tIns="0" rIns="0" bIns="0" rtlCol="0" anchor="t">
              <a:spAutoFit/>
            </a:bodyPr>
            <a:lstStyle/>
            <a:p>
              <a:pPr>
                <a:lnSpc>
                  <a:spcPts val="2800"/>
                </a:lnSpc>
                <a:spcBef>
                  <a:spcPct val="0"/>
                </a:spcBef>
              </a:pPr>
              <a:r>
                <a:rPr lang="en-US" sz="2000" dirty="0" err="1">
                  <a:solidFill>
                    <a:srgbClr val="333A3B"/>
                  </a:solidFill>
                  <a:latin typeface="Fira Sans"/>
                </a:rPr>
                <a:t>Ridurre</a:t>
              </a:r>
              <a:r>
                <a:rPr lang="en-US" sz="2000" dirty="0">
                  <a:solidFill>
                    <a:srgbClr val="333A3B"/>
                  </a:solidFill>
                  <a:latin typeface="Fira Sans"/>
                </a:rPr>
                <a:t> </a:t>
              </a:r>
              <a:r>
                <a:rPr lang="en-US" sz="2000" dirty="0" err="1">
                  <a:solidFill>
                    <a:srgbClr val="333A3B"/>
                  </a:solidFill>
                  <a:latin typeface="Fira Sans"/>
                </a:rPr>
                <a:t>l'impatto</a:t>
              </a:r>
              <a:r>
                <a:rPr lang="en-US" sz="2000" dirty="0">
                  <a:solidFill>
                    <a:srgbClr val="333A3B"/>
                  </a:solidFill>
                  <a:latin typeface="Fira Sans"/>
                </a:rPr>
                <a:t> </a:t>
              </a:r>
              <a:r>
                <a:rPr lang="en-US" sz="2000" dirty="0" err="1">
                  <a:solidFill>
                    <a:srgbClr val="333A3B"/>
                  </a:solidFill>
                  <a:latin typeface="Fira Sans"/>
                </a:rPr>
                <a:t>dell'Unione</a:t>
              </a:r>
              <a:r>
                <a:rPr lang="en-US" sz="2000" dirty="0">
                  <a:solidFill>
                    <a:srgbClr val="333A3B"/>
                  </a:solidFill>
                  <a:latin typeface="Fira Sans"/>
                </a:rPr>
                <a:t> </a:t>
              </a:r>
              <a:r>
                <a:rPr lang="en-US" sz="2000" dirty="0" err="1">
                  <a:solidFill>
                    <a:srgbClr val="333A3B"/>
                  </a:solidFill>
                  <a:latin typeface="Fira Sans"/>
                </a:rPr>
                <a:t>sulla</a:t>
              </a:r>
              <a:r>
                <a:rPr lang="en-US" sz="2000" dirty="0">
                  <a:solidFill>
                    <a:srgbClr val="333A3B"/>
                  </a:solidFill>
                  <a:latin typeface="Fira Sans"/>
                </a:rPr>
                <a:t> </a:t>
              </a:r>
              <a:r>
                <a:rPr lang="en-US" sz="2000" dirty="0" err="1">
                  <a:solidFill>
                    <a:srgbClr val="333A3B"/>
                  </a:solidFill>
                  <a:latin typeface="Fira Sans"/>
                </a:rPr>
                <a:t>deforestazione</a:t>
              </a:r>
              <a:r>
                <a:rPr lang="en-US" sz="2000" dirty="0">
                  <a:solidFill>
                    <a:srgbClr val="333A3B"/>
                  </a:solidFill>
                  <a:latin typeface="Fira Sans"/>
                </a:rPr>
                <a:t> </a:t>
              </a:r>
              <a:r>
                <a:rPr lang="en-US" sz="2000" dirty="0" err="1">
                  <a:solidFill>
                    <a:srgbClr val="333A3B"/>
                  </a:solidFill>
                  <a:latin typeface="Fira Sans"/>
                </a:rPr>
                <a:t>globale</a:t>
              </a:r>
              <a:r>
                <a:rPr lang="en-US" sz="2000" dirty="0">
                  <a:solidFill>
                    <a:srgbClr val="333A3B"/>
                  </a:solidFill>
                  <a:latin typeface="Fira Sans"/>
                </a:rPr>
                <a:t>, </a:t>
              </a:r>
              <a:r>
                <a:rPr lang="en-US" sz="2000" dirty="0" err="1">
                  <a:solidFill>
                    <a:srgbClr val="333A3B"/>
                  </a:solidFill>
                  <a:latin typeface="Fira Sans"/>
                </a:rPr>
                <a:t>limitando</a:t>
              </a:r>
              <a:r>
                <a:rPr lang="en-US" sz="2000" dirty="0">
                  <a:solidFill>
                    <a:srgbClr val="333A3B"/>
                  </a:solidFill>
                  <a:latin typeface="Fira Sans"/>
                </a:rPr>
                <a:t> </a:t>
              </a:r>
              <a:r>
                <a:rPr lang="en-US" sz="2000" dirty="0" err="1">
                  <a:solidFill>
                    <a:srgbClr val="333A3B"/>
                  </a:solidFill>
                  <a:latin typeface="Fira Sans"/>
                </a:rPr>
                <a:t>l’importazione</a:t>
              </a:r>
              <a:r>
                <a:rPr lang="en-US" sz="2000" dirty="0">
                  <a:solidFill>
                    <a:srgbClr val="333A3B"/>
                  </a:solidFill>
                  <a:latin typeface="Fira Sans"/>
                </a:rPr>
                <a:t> e </a:t>
              </a:r>
              <a:r>
                <a:rPr lang="en-US" sz="2000" dirty="0" err="1">
                  <a:solidFill>
                    <a:srgbClr val="333A3B"/>
                  </a:solidFill>
                  <a:latin typeface="Fira Sans"/>
                </a:rPr>
                <a:t>l'esportazione</a:t>
              </a:r>
              <a:r>
                <a:rPr lang="en-US" sz="2000" dirty="0">
                  <a:solidFill>
                    <a:srgbClr val="333A3B"/>
                  </a:solidFill>
                  <a:latin typeface="Fira Sans"/>
                </a:rPr>
                <a:t> di </a:t>
              </a:r>
              <a:r>
                <a:rPr lang="en-US" sz="2000" dirty="0" err="1">
                  <a:solidFill>
                    <a:srgbClr val="333A3B"/>
                  </a:solidFill>
                  <a:latin typeface="Fira Sans"/>
                </a:rPr>
                <a:t>prodotti</a:t>
              </a:r>
              <a:r>
                <a:rPr lang="en-US" sz="2000" dirty="0">
                  <a:solidFill>
                    <a:srgbClr val="333A3B"/>
                  </a:solidFill>
                  <a:latin typeface="Fira Sans"/>
                </a:rPr>
                <a:t> </a:t>
              </a:r>
              <a:r>
                <a:rPr lang="en-US" sz="2000" dirty="0" err="1">
                  <a:solidFill>
                    <a:srgbClr val="333A3B"/>
                  </a:solidFill>
                  <a:latin typeface="Fira Sans"/>
                </a:rPr>
                <a:t>derivati</a:t>
              </a:r>
              <a:r>
                <a:rPr lang="en-US" sz="2000" dirty="0">
                  <a:solidFill>
                    <a:srgbClr val="333A3B"/>
                  </a:solidFill>
                  <a:latin typeface="Fira Sans"/>
                </a:rPr>
                <a:t> da </a:t>
              </a:r>
              <a:r>
                <a:rPr lang="en-US" sz="2000" dirty="0" err="1">
                  <a:solidFill>
                    <a:srgbClr val="333A3B"/>
                  </a:solidFill>
                  <a:latin typeface="Fira Sans"/>
                </a:rPr>
                <a:t>bovini</a:t>
              </a:r>
              <a:r>
                <a:rPr lang="en-US" sz="2000" dirty="0">
                  <a:solidFill>
                    <a:srgbClr val="333A3B"/>
                  </a:solidFill>
                  <a:latin typeface="Fira Sans"/>
                </a:rPr>
                <a:t>, cacao, </a:t>
              </a:r>
              <a:r>
                <a:rPr lang="en-US" sz="2000" dirty="0" err="1">
                  <a:solidFill>
                    <a:srgbClr val="333A3B"/>
                  </a:solidFill>
                  <a:latin typeface="Fira Sans"/>
                </a:rPr>
                <a:t>caffè</a:t>
              </a:r>
              <a:r>
                <a:rPr lang="en-US" sz="2000" dirty="0">
                  <a:solidFill>
                    <a:srgbClr val="333A3B"/>
                  </a:solidFill>
                  <a:latin typeface="Fira Sans"/>
                </a:rPr>
                <a:t>, </a:t>
              </a:r>
              <a:r>
                <a:rPr lang="en-US" sz="2000" dirty="0" err="1">
                  <a:solidFill>
                    <a:srgbClr val="333A3B"/>
                  </a:solidFill>
                  <a:latin typeface="Fira Sans"/>
                </a:rPr>
                <a:t>palma</a:t>
              </a:r>
              <a:r>
                <a:rPr lang="en-US" sz="2000" dirty="0">
                  <a:solidFill>
                    <a:srgbClr val="333A3B"/>
                  </a:solidFill>
                  <a:latin typeface="Fira Sans"/>
                </a:rPr>
                <a:t> da olio, </a:t>
              </a:r>
              <a:r>
                <a:rPr lang="en-US" sz="2000" dirty="0" err="1">
                  <a:solidFill>
                    <a:srgbClr val="333A3B"/>
                  </a:solidFill>
                  <a:latin typeface="Fira Sans"/>
                </a:rPr>
                <a:t>gomma</a:t>
              </a:r>
              <a:r>
                <a:rPr lang="en-US" sz="2000" dirty="0">
                  <a:solidFill>
                    <a:srgbClr val="333A3B"/>
                  </a:solidFill>
                  <a:latin typeface="Fira Sans"/>
                </a:rPr>
                <a:t>, soia e legno; </a:t>
              </a:r>
              <a:r>
                <a:rPr lang="en-US" sz="2000" dirty="0" err="1">
                  <a:solidFill>
                    <a:srgbClr val="333A3B"/>
                  </a:solidFill>
                  <a:latin typeface="Fira Sans"/>
                </a:rPr>
                <a:t>diminuire</a:t>
              </a:r>
              <a:r>
                <a:rPr lang="en-US" sz="2000" dirty="0">
                  <a:solidFill>
                    <a:srgbClr val="333A3B"/>
                  </a:solidFill>
                  <a:latin typeface="Fira Sans"/>
                </a:rPr>
                <a:t> le </a:t>
              </a:r>
              <a:r>
                <a:rPr lang="en-US" sz="2000" dirty="0" err="1">
                  <a:solidFill>
                    <a:srgbClr val="333A3B"/>
                  </a:solidFill>
                  <a:latin typeface="Fira Sans"/>
                </a:rPr>
                <a:t>emissioni</a:t>
              </a:r>
              <a:r>
                <a:rPr lang="en-US" sz="2000" dirty="0">
                  <a:solidFill>
                    <a:srgbClr val="333A3B"/>
                  </a:solidFill>
                  <a:latin typeface="Fira Sans"/>
                </a:rPr>
                <a:t> di gas serra e la </a:t>
              </a:r>
              <a:r>
                <a:rPr lang="en-US" sz="2000" dirty="0" err="1">
                  <a:solidFill>
                    <a:srgbClr val="333A3B"/>
                  </a:solidFill>
                  <a:latin typeface="Fira Sans"/>
                </a:rPr>
                <a:t>perdita</a:t>
              </a:r>
              <a:r>
                <a:rPr lang="en-US" sz="2000" dirty="0">
                  <a:solidFill>
                    <a:srgbClr val="333A3B"/>
                  </a:solidFill>
                  <a:latin typeface="Fira Sans"/>
                </a:rPr>
                <a:t> di </a:t>
              </a:r>
              <a:r>
                <a:rPr lang="en-US" sz="2000" dirty="0" err="1">
                  <a:solidFill>
                    <a:srgbClr val="333A3B"/>
                  </a:solidFill>
                  <a:latin typeface="Fira Sans"/>
                </a:rPr>
                <a:t>biodiversità</a:t>
              </a:r>
              <a:r>
                <a:rPr lang="en-US" sz="2000" dirty="0">
                  <a:solidFill>
                    <a:srgbClr val="333A3B"/>
                  </a:solidFill>
                  <a:latin typeface="Fira Sans"/>
                </a:rPr>
                <a:t> a </a:t>
              </a:r>
              <a:r>
                <a:rPr lang="en-US" sz="2000" dirty="0" err="1">
                  <a:solidFill>
                    <a:srgbClr val="333A3B"/>
                  </a:solidFill>
                  <a:latin typeface="Fira Sans"/>
                </a:rPr>
                <a:t>livello</a:t>
              </a:r>
              <a:r>
                <a:rPr lang="en-US" sz="2000" dirty="0">
                  <a:solidFill>
                    <a:srgbClr val="333A3B"/>
                  </a:solidFill>
                  <a:latin typeface="Fira Sans"/>
                </a:rPr>
                <a:t> </a:t>
              </a:r>
              <a:r>
                <a:rPr lang="en-US" sz="2000" dirty="0" err="1">
                  <a:solidFill>
                    <a:srgbClr val="333A3B"/>
                  </a:solidFill>
                  <a:latin typeface="Fira Sans"/>
                </a:rPr>
                <a:t>mondiale</a:t>
              </a:r>
              <a:endParaRPr lang="en-US" sz="2000" dirty="0">
                <a:solidFill>
                  <a:srgbClr val="333A3B"/>
                </a:solidFill>
                <a:latin typeface="Fira Sans"/>
              </a:endParaRPr>
            </a:p>
          </p:txBody>
        </p:sp>
      </p:grpSp>
      <p:sp>
        <p:nvSpPr>
          <p:cNvPr id="35" name="AutoShape 14">
            <a:extLst>
              <a:ext uri="{FF2B5EF4-FFF2-40B4-BE49-F238E27FC236}">
                <a16:creationId xmlns:a16="http://schemas.microsoft.com/office/drawing/2014/main" id="{7D494EF9-FEDE-6376-C5C5-7A75F39CD8CD}"/>
              </a:ext>
            </a:extLst>
          </p:cNvPr>
          <p:cNvSpPr/>
          <p:nvPr/>
        </p:nvSpPr>
        <p:spPr>
          <a:xfrm>
            <a:off x="8986898" y="3157631"/>
            <a:ext cx="8272402" cy="0"/>
          </a:xfrm>
          <a:prstGeom prst="line">
            <a:avLst/>
          </a:prstGeom>
          <a:ln w="9525" cap="flat">
            <a:solidFill>
              <a:srgbClr val="000000"/>
            </a:solidFill>
            <a:prstDash val="solid"/>
            <a:headEnd type="none" w="sm" len="sm"/>
            <a:tailEnd type="none" w="sm" len="sm"/>
          </a:ln>
        </p:spPr>
        <p:txBody>
          <a:bodyPr/>
          <a:lstStyle/>
          <a:p>
            <a:endParaRPr lang="it-IT"/>
          </a:p>
        </p:txBody>
      </p:sp>
      <p:sp>
        <p:nvSpPr>
          <p:cNvPr id="36" name="TextBox 15">
            <a:extLst>
              <a:ext uri="{FF2B5EF4-FFF2-40B4-BE49-F238E27FC236}">
                <a16:creationId xmlns:a16="http://schemas.microsoft.com/office/drawing/2014/main" id="{EBC212B3-85AF-32F5-9AD2-774816AECCCD}"/>
              </a:ext>
            </a:extLst>
          </p:cNvPr>
          <p:cNvSpPr txBox="1"/>
          <p:nvPr/>
        </p:nvSpPr>
        <p:spPr>
          <a:xfrm>
            <a:off x="8977373" y="3343368"/>
            <a:ext cx="8272402" cy="495300"/>
          </a:xfrm>
          <a:prstGeom prst="rect">
            <a:avLst/>
          </a:prstGeom>
        </p:spPr>
        <p:txBody>
          <a:bodyPr lIns="0" tIns="0" rIns="0" bIns="0" rtlCol="0" anchor="t">
            <a:spAutoFit/>
          </a:bodyPr>
          <a:lstStyle/>
          <a:p>
            <a:pPr>
              <a:lnSpc>
                <a:spcPts val="3839"/>
              </a:lnSpc>
              <a:spcBef>
                <a:spcPct val="0"/>
              </a:spcBef>
            </a:pPr>
            <a:r>
              <a:rPr lang="en-US" sz="3199">
                <a:solidFill>
                  <a:srgbClr val="333A3B"/>
                </a:solidFill>
                <a:latin typeface="Fira Sans Bold"/>
              </a:rPr>
              <a:t>Dovuta diligenza</a:t>
            </a:r>
          </a:p>
        </p:txBody>
      </p:sp>
      <p:sp>
        <p:nvSpPr>
          <p:cNvPr id="37" name="TextBox 16">
            <a:extLst>
              <a:ext uri="{FF2B5EF4-FFF2-40B4-BE49-F238E27FC236}">
                <a16:creationId xmlns:a16="http://schemas.microsoft.com/office/drawing/2014/main" id="{EB8BBC72-3ECC-35D1-9D72-5D90FE944685}"/>
              </a:ext>
            </a:extLst>
          </p:cNvPr>
          <p:cNvSpPr txBox="1"/>
          <p:nvPr/>
        </p:nvSpPr>
        <p:spPr>
          <a:xfrm>
            <a:off x="8986898" y="3882385"/>
            <a:ext cx="8272402" cy="3209853"/>
          </a:xfrm>
          <a:prstGeom prst="rect">
            <a:avLst/>
          </a:prstGeom>
        </p:spPr>
        <p:txBody>
          <a:bodyPr lIns="0" tIns="0" rIns="0" bIns="0" rtlCol="0" anchor="t">
            <a:spAutoFit/>
          </a:bodyPr>
          <a:lstStyle/>
          <a:p>
            <a:pPr>
              <a:lnSpc>
                <a:spcPts val="2800"/>
              </a:lnSpc>
              <a:spcBef>
                <a:spcPct val="0"/>
              </a:spcBef>
            </a:pPr>
            <a:r>
              <a:rPr lang="en-US" sz="2000" dirty="0" err="1">
                <a:solidFill>
                  <a:srgbClr val="333A3B"/>
                </a:solidFill>
                <a:latin typeface="Fira Sans"/>
              </a:rPr>
              <a:t>Gli</a:t>
            </a:r>
            <a:r>
              <a:rPr lang="en-US" sz="2000" dirty="0">
                <a:solidFill>
                  <a:srgbClr val="333A3B"/>
                </a:solidFill>
                <a:latin typeface="Fira Sans"/>
              </a:rPr>
              <a:t> </a:t>
            </a:r>
            <a:r>
              <a:rPr lang="en-US" sz="2000" dirty="0" err="1">
                <a:solidFill>
                  <a:srgbClr val="333A3B"/>
                </a:solidFill>
                <a:latin typeface="Fira Sans"/>
              </a:rPr>
              <a:t>operatori</a:t>
            </a:r>
            <a:r>
              <a:rPr lang="en-US" sz="2000" dirty="0">
                <a:solidFill>
                  <a:srgbClr val="333A3B"/>
                </a:solidFill>
                <a:latin typeface="Fira Sans"/>
              </a:rPr>
              <a:t> </a:t>
            </a:r>
            <a:r>
              <a:rPr lang="en-US" sz="2000" dirty="0" err="1">
                <a:solidFill>
                  <a:srgbClr val="333A3B"/>
                </a:solidFill>
                <a:latin typeface="Fira Sans"/>
              </a:rPr>
              <a:t>devono</a:t>
            </a:r>
            <a:r>
              <a:rPr lang="en-US" sz="2000" dirty="0">
                <a:solidFill>
                  <a:srgbClr val="333A3B"/>
                </a:solidFill>
                <a:latin typeface="Fira Sans"/>
              </a:rPr>
              <a:t> </a:t>
            </a:r>
            <a:r>
              <a:rPr lang="en-US" sz="2000" dirty="0" err="1">
                <a:solidFill>
                  <a:srgbClr val="333A3B"/>
                </a:solidFill>
                <a:latin typeface="Fira Sans"/>
              </a:rPr>
              <a:t>esercitare</a:t>
            </a:r>
            <a:r>
              <a:rPr lang="en-US" sz="2000" dirty="0">
                <a:solidFill>
                  <a:srgbClr val="333A3B"/>
                </a:solidFill>
                <a:latin typeface="Fira Sans"/>
              </a:rPr>
              <a:t> la </a:t>
            </a:r>
            <a:r>
              <a:rPr lang="en-US" sz="2000" dirty="0" err="1">
                <a:solidFill>
                  <a:srgbClr val="333A3B"/>
                </a:solidFill>
                <a:latin typeface="Fira Sans"/>
              </a:rPr>
              <a:t>dovuta</a:t>
            </a:r>
            <a:r>
              <a:rPr lang="en-US" sz="2000" dirty="0">
                <a:solidFill>
                  <a:srgbClr val="333A3B"/>
                </a:solidFill>
                <a:latin typeface="Fira Sans"/>
              </a:rPr>
              <a:t> </a:t>
            </a:r>
            <a:r>
              <a:rPr lang="en-US" sz="2000" dirty="0" err="1">
                <a:solidFill>
                  <a:srgbClr val="333A3B"/>
                </a:solidFill>
                <a:latin typeface="Fira Sans"/>
              </a:rPr>
              <a:t>diligenza</a:t>
            </a:r>
            <a:r>
              <a:rPr lang="en-US" sz="2000" dirty="0">
                <a:solidFill>
                  <a:srgbClr val="333A3B"/>
                </a:solidFill>
                <a:latin typeface="Fira Sans"/>
              </a:rPr>
              <a:t> prima di </a:t>
            </a:r>
            <a:r>
              <a:rPr lang="en-US" sz="2000" dirty="0" err="1">
                <a:solidFill>
                  <a:srgbClr val="333A3B"/>
                </a:solidFill>
                <a:latin typeface="Fira Sans"/>
              </a:rPr>
              <a:t>introdurre</a:t>
            </a:r>
            <a:r>
              <a:rPr lang="en-US" sz="2000" dirty="0">
                <a:solidFill>
                  <a:srgbClr val="333A3B"/>
                </a:solidFill>
                <a:latin typeface="Fira Sans"/>
              </a:rPr>
              <a:t> o </a:t>
            </a:r>
            <a:r>
              <a:rPr lang="en-US" sz="2000" dirty="0" err="1">
                <a:solidFill>
                  <a:srgbClr val="333A3B"/>
                </a:solidFill>
                <a:latin typeface="Fira Sans"/>
              </a:rPr>
              <a:t>esportare</a:t>
            </a:r>
            <a:r>
              <a:rPr lang="en-US" sz="2000" dirty="0">
                <a:solidFill>
                  <a:srgbClr val="333A3B"/>
                </a:solidFill>
                <a:latin typeface="Fira Sans"/>
              </a:rPr>
              <a:t> </a:t>
            </a:r>
            <a:r>
              <a:rPr lang="en-US" sz="2000" dirty="0" err="1">
                <a:solidFill>
                  <a:srgbClr val="333A3B"/>
                </a:solidFill>
                <a:latin typeface="Fira Sans"/>
              </a:rPr>
              <a:t>i</a:t>
            </a:r>
            <a:r>
              <a:rPr lang="en-US" sz="2000" dirty="0">
                <a:solidFill>
                  <a:srgbClr val="333A3B"/>
                </a:solidFill>
                <a:latin typeface="Fira Sans"/>
              </a:rPr>
              <a:t> </a:t>
            </a:r>
            <a:r>
              <a:rPr lang="en-US" sz="2000" dirty="0" err="1">
                <a:solidFill>
                  <a:srgbClr val="333A3B"/>
                </a:solidFill>
                <a:latin typeface="Fira Sans"/>
              </a:rPr>
              <a:t>prodotti</a:t>
            </a:r>
            <a:r>
              <a:rPr lang="en-US" sz="2000" dirty="0">
                <a:solidFill>
                  <a:srgbClr val="333A3B"/>
                </a:solidFill>
                <a:latin typeface="Fira Sans"/>
              </a:rPr>
              <a:t> </a:t>
            </a:r>
            <a:r>
              <a:rPr lang="en-US" sz="2000" dirty="0" err="1">
                <a:solidFill>
                  <a:srgbClr val="333A3B"/>
                </a:solidFill>
                <a:latin typeface="Fira Sans"/>
              </a:rPr>
              <a:t>elencati</a:t>
            </a:r>
            <a:r>
              <a:rPr lang="en-US" sz="2000" dirty="0">
                <a:solidFill>
                  <a:srgbClr val="333A3B"/>
                </a:solidFill>
                <a:latin typeface="Fira Sans"/>
              </a:rPr>
              <a:t>. La </a:t>
            </a:r>
            <a:r>
              <a:rPr lang="en-US" sz="2000" dirty="0" err="1">
                <a:solidFill>
                  <a:srgbClr val="333A3B"/>
                </a:solidFill>
                <a:latin typeface="Fira Sans"/>
              </a:rPr>
              <a:t>dichiarazione</a:t>
            </a:r>
            <a:r>
              <a:rPr lang="en-US" sz="2000" dirty="0">
                <a:solidFill>
                  <a:srgbClr val="333A3B"/>
                </a:solidFill>
                <a:latin typeface="Fira Sans"/>
              </a:rPr>
              <a:t> di </a:t>
            </a:r>
            <a:r>
              <a:rPr lang="en-US" sz="2000" dirty="0" err="1">
                <a:solidFill>
                  <a:srgbClr val="333A3B"/>
                </a:solidFill>
                <a:latin typeface="Fira Sans"/>
              </a:rPr>
              <a:t>dovuta</a:t>
            </a:r>
            <a:r>
              <a:rPr lang="en-US" sz="2000" dirty="0">
                <a:solidFill>
                  <a:srgbClr val="333A3B"/>
                </a:solidFill>
                <a:latin typeface="Fira Sans"/>
              </a:rPr>
              <a:t> </a:t>
            </a:r>
            <a:r>
              <a:rPr lang="en-US" sz="2000" dirty="0" err="1">
                <a:solidFill>
                  <a:srgbClr val="333A3B"/>
                </a:solidFill>
                <a:latin typeface="Fira Sans"/>
              </a:rPr>
              <a:t>diligenza</a:t>
            </a:r>
            <a:r>
              <a:rPr lang="en-US" sz="2000" dirty="0">
                <a:solidFill>
                  <a:srgbClr val="333A3B"/>
                </a:solidFill>
                <a:latin typeface="Fira Sans"/>
              </a:rPr>
              <a:t>, </a:t>
            </a:r>
            <a:r>
              <a:rPr lang="en-US" sz="2000" dirty="0" err="1">
                <a:solidFill>
                  <a:srgbClr val="333A3B"/>
                </a:solidFill>
                <a:latin typeface="Fira Sans"/>
              </a:rPr>
              <a:t>contenente</a:t>
            </a:r>
            <a:r>
              <a:rPr lang="en-US" sz="2000" dirty="0">
                <a:solidFill>
                  <a:srgbClr val="333A3B"/>
                </a:solidFill>
                <a:latin typeface="Fira Sans"/>
              </a:rPr>
              <a:t> </a:t>
            </a:r>
            <a:r>
              <a:rPr lang="en-US" sz="2000" dirty="0" err="1">
                <a:solidFill>
                  <a:srgbClr val="333A3B"/>
                </a:solidFill>
                <a:latin typeface="Fira Sans"/>
              </a:rPr>
              <a:t>informazioni</a:t>
            </a:r>
            <a:r>
              <a:rPr lang="en-US" sz="2000" dirty="0">
                <a:solidFill>
                  <a:srgbClr val="333A3B"/>
                </a:solidFill>
                <a:latin typeface="Fira Sans"/>
              </a:rPr>
              <a:t> </a:t>
            </a:r>
            <a:r>
              <a:rPr lang="en-US" sz="2000" dirty="0" err="1">
                <a:solidFill>
                  <a:srgbClr val="333A3B"/>
                </a:solidFill>
                <a:latin typeface="Fira Sans"/>
              </a:rPr>
              <a:t>specifiche</a:t>
            </a:r>
            <a:r>
              <a:rPr lang="en-US" sz="2000" dirty="0">
                <a:solidFill>
                  <a:srgbClr val="333A3B"/>
                </a:solidFill>
                <a:latin typeface="Fira Sans"/>
              </a:rPr>
              <a:t> e </a:t>
            </a:r>
            <a:r>
              <a:rPr lang="en-US" sz="2000" dirty="0" err="1">
                <a:solidFill>
                  <a:srgbClr val="333A3B"/>
                </a:solidFill>
                <a:latin typeface="Fira Sans"/>
              </a:rPr>
              <a:t>una</a:t>
            </a:r>
            <a:r>
              <a:rPr lang="en-US" sz="2000" dirty="0">
                <a:solidFill>
                  <a:srgbClr val="333A3B"/>
                </a:solidFill>
                <a:latin typeface="Fira Sans"/>
              </a:rPr>
              <a:t> </a:t>
            </a:r>
            <a:r>
              <a:rPr lang="en-US" sz="2000" dirty="0" err="1">
                <a:solidFill>
                  <a:srgbClr val="333A3B"/>
                </a:solidFill>
                <a:latin typeface="Fira Sans"/>
              </a:rPr>
              <a:t>dichiarazione</a:t>
            </a:r>
            <a:r>
              <a:rPr lang="en-US" sz="2000" dirty="0">
                <a:solidFill>
                  <a:srgbClr val="333A3B"/>
                </a:solidFill>
                <a:latin typeface="Fira Sans"/>
              </a:rPr>
              <a:t> </a:t>
            </a:r>
            <a:r>
              <a:rPr lang="en-US" sz="2000" dirty="0" err="1">
                <a:solidFill>
                  <a:srgbClr val="333A3B"/>
                </a:solidFill>
                <a:latin typeface="Fira Sans"/>
              </a:rPr>
              <a:t>dell'operatore</a:t>
            </a:r>
            <a:r>
              <a:rPr lang="en-US" sz="2000" dirty="0">
                <a:solidFill>
                  <a:srgbClr val="333A3B"/>
                </a:solidFill>
                <a:latin typeface="Fira Sans"/>
              </a:rPr>
              <a:t>, </a:t>
            </a:r>
            <a:r>
              <a:rPr lang="en-US" sz="2000" dirty="0" err="1">
                <a:solidFill>
                  <a:srgbClr val="333A3B"/>
                </a:solidFill>
                <a:latin typeface="Fira Sans"/>
              </a:rPr>
              <a:t>viene</a:t>
            </a:r>
            <a:r>
              <a:rPr lang="en-US" sz="2000" dirty="0">
                <a:solidFill>
                  <a:srgbClr val="333A3B"/>
                </a:solidFill>
                <a:latin typeface="Fira Sans"/>
              </a:rPr>
              <a:t> </a:t>
            </a:r>
            <a:r>
              <a:rPr lang="en-US" sz="2000" dirty="0" err="1">
                <a:solidFill>
                  <a:srgbClr val="333A3B"/>
                </a:solidFill>
                <a:latin typeface="Fira Sans"/>
              </a:rPr>
              <a:t>resa</a:t>
            </a:r>
            <a:r>
              <a:rPr lang="en-US" sz="2000" dirty="0">
                <a:solidFill>
                  <a:srgbClr val="333A3B"/>
                </a:solidFill>
                <a:latin typeface="Fira Sans"/>
              </a:rPr>
              <a:t> </a:t>
            </a:r>
            <a:r>
              <a:rPr lang="en-US" sz="2000" dirty="0" err="1">
                <a:solidFill>
                  <a:srgbClr val="333A3B"/>
                </a:solidFill>
                <a:latin typeface="Fira Sans"/>
              </a:rPr>
              <a:t>disponibile</a:t>
            </a:r>
            <a:r>
              <a:rPr lang="en-US" sz="2000" dirty="0">
                <a:solidFill>
                  <a:srgbClr val="333A3B"/>
                </a:solidFill>
                <a:latin typeface="Fira Sans"/>
              </a:rPr>
              <a:t> alle </a:t>
            </a:r>
            <a:r>
              <a:rPr lang="en-US" sz="2000" dirty="0" err="1">
                <a:solidFill>
                  <a:srgbClr val="333A3B"/>
                </a:solidFill>
                <a:latin typeface="Fira Sans"/>
              </a:rPr>
              <a:t>autorità</a:t>
            </a:r>
            <a:r>
              <a:rPr lang="en-US" sz="2000" dirty="0">
                <a:solidFill>
                  <a:srgbClr val="333A3B"/>
                </a:solidFill>
                <a:latin typeface="Fira Sans"/>
              </a:rPr>
              <a:t> </a:t>
            </a:r>
            <a:r>
              <a:rPr lang="en-US" sz="2000" dirty="0" err="1">
                <a:solidFill>
                  <a:srgbClr val="333A3B"/>
                </a:solidFill>
                <a:latin typeface="Fira Sans"/>
              </a:rPr>
              <a:t>competenti</a:t>
            </a:r>
            <a:r>
              <a:rPr lang="en-US" sz="2000" dirty="0">
                <a:solidFill>
                  <a:srgbClr val="333A3B"/>
                </a:solidFill>
                <a:latin typeface="Fira Sans"/>
              </a:rPr>
              <a:t>. </a:t>
            </a:r>
            <a:r>
              <a:rPr lang="en-US" sz="2000" dirty="0" err="1">
                <a:solidFill>
                  <a:srgbClr val="333A3B"/>
                </a:solidFill>
                <a:latin typeface="Fira Sans"/>
              </a:rPr>
              <a:t>L'operatore</a:t>
            </a:r>
            <a:r>
              <a:rPr lang="en-US" sz="2000" dirty="0">
                <a:solidFill>
                  <a:srgbClr val="333A3B"/>
                </a:solidFill>
                <a:latin typeface="Fira Sans"/>
              </a:rPr>
              <a:t> assume la </a:t>
            </a:r>
            <a:r>
              <a:rPr lang="en-US" sz="2000" dirty="0" err="1">
                <a:solidFill>
                  <a:srgbClr val="333A3B"/>
                </a:solidFill>
                <a:latin typeface="Fira Sans"/>
              </a:rPr>
              <a:t>responsabilità</a:t>
            </a:r>
            <a:r>
              <a:rPr lang="en-US" sz="2000" dirty="0">
                <a:solidFill>
                  <a:srgbClr val="333A3B"/>
                </a:solidFill>
                <a:latin typeface="Fira Sans"/>
              </a:rPr>
              <a:t> </a:t>
            </a:r>
            <a:r>
              <a:rPr lang="en-US" sz="2000" dirty="0" err="1">
                <a:solidFill>
                  <a:srgbClr val="333A3B"/>
                </a:solidFill>
                <a:latin typeface="Fira Sans"/>
              </a:rPr>
              <a:t>della</a:t>
            </a:r>
            <a:r>
              <a:rPr lang="en-US" sz="2000" dirty="0">
                <a:solidFill>
                  <a:srgbClr val="333A3B"/>
                </a:solidFill>
                <a:latin typeface="Fira Sans"/>
              </a:rPr>
              <a:t> </a:t>
            </a:r>
            <a:r>
              <a:rPr lang="en-US" sz="2000" dirty="0" err="1">
                <a:solidFill>
                  <a:srgbClr val="333A3B"/>
                </a:solidFill>
                <a:latin typeface="Fira Sans"/>
              </a:rPr>
              <a:t>conformità</a:t>
            </a:r>
            <a:r>
              <a:rPr lang="en-US" sz="2000" dirty="0">
                <a:solidFill>
                  <a:srgbClr val="333A3B"/>
                </a:solidFill>
                <a:latin typeface="Fira Sans"/>
              </a:rPr>
              <a:t> del </a:t>
            </a:r>
            <a:r>
              <a:rPr lang="en-US" sz="2000" dirty="0" err="1">
                <a:solidFill>
                  <a:srgbClr val="333A3B"/>
                </a:solidFill>
                <a:latin typeface="Fira Sans"/>
              </a:rPr>
              <a:t>prodotto</a:t>
            </a:r>
            <a:r>
              <a:rPr lang="en-US" sz="2000" dirty="0">
                <a:solidFill>
                  <a:srgbClr val="333A3B"/>
                </a:solidFill>
                <a:latin typeface="Fira Sans"/>
              </a:rPr>
              <a:t>, </a:t>
            </a:r>
            <a:r>
              <a:rPr lang="en-US" sz="2000" dirty="0" err="1">
                <a:solidFill>
                  <a:srgbClr val="333A3B"/>
                </a:solidFill>
                <a:latin typeface="Fira Sans"/>
              </a:rPr>
              <a:t>conservando</a:t>
            </a:r>
            <a:r>
              <a:rPr lang="en-US" sz="2000" dirty="0">
                <a:solidFill>
                  <a:srgbClr val="333A3B"/>
                </a:solidFill>
                <a:latin typeface="Fira Sans"/>
              </a:rPr>
              <a:t> la </a:t>
            </a:r>
            <a:r>
              <a:rPr lang="en-US" sz="2000" dirty="0" err="1">
                <a:solidFill>
                  <a:srgbClr val="333A3B"/>
                </a:solidFill>
                <a:latin typeface="Fira Sans"/>
              </a:rPr>
              <a:t>dichiarazione</a:t>
            </a:r>
            <a:r>
              <a:rPr lang="en-US" sz="2000" dirty="0">
                <a:solidFill>
                  <a:srgbClr val="333A3B"/>
                </a:solidFill>
                <a:latin typeface="Fira Sans"/>
              </a:rPr>
              <a:t> per 5 anni. </a:t>
            </a:r>
            <a:r>
              <a:rPr lang="en-US" sz="2000" dirty="0" err="1">
                <a:solidFill>
                  <a:srgbClr val="333A3B"/>
                </a:solidFill>
                <a:latin typeface="Fira Sans"/>
              </a:rPr>
              <a:t>L'operatore</a:t>
            </a:r>
            <a:r>
              <a:rPr lang="en-US" sz="2000" dirty="0">
                <a:solidFill>
                  <a:srgbClr val="333A3B"/>
                </a:solidFill>
                <a:latin typeface="Fira Sans"/>
              </a:rPr>
              <a:t> non introduce né </a:t>
            </a:r>
            <a:r>
              <a:rPr lang="en-US" sz="2000" dirty="0" err="1">
                <a:solidFill>
                  <a:srgbClr val="333A3B"/>
                </a:solidFill>
                <a:latin typeface="Fira Sans"/>
              </a:rPr>
              <a:t>esporta</a:t>
            </a:r>
            <a:r>
              <a:rPr lang="en-US" sz="2000" dirty="0">
                <a:solidFill>
                  <a:srgbClr val="333A3B"/>
                </a:solidFill>
                <a:latin typeface="Fira Sans"/>
              </a:rPr>
              <a:t> </a:t>
            </a:r>
            <a:r>
              <a:rPr lang="en-US" sz="2000" dirty="0" err="1">
                <a:solidFill>
                  <a:srgbClr val="333A3B"/>
                </a:solidFill>
                <a:latin typeface="Fira Sans"/>
              </a:rPr>
              <a:t>i</a:t>
            </a:r>
            <a:r>
              <a:rPr lang="en-US" sz="2000" dirty="0">
                <a:solidFill>
                  <a:srgbClr val="333A3B"/>
                </a:solidFill>
                <a:latin typeface="Fira Sans"/>
              </a:rPr>
              <a:t> </a:t>
            </a:r>
            <a:r>
              <a:rPr lang="en-US" sz="2000" dirty="0" err="1">
                <a:solidFill>
                  <a:srgbClr val="333A3B"/>
                </a:solidFill>
                <a:latin typeface="Fira Sans"/>
              </a:rPr>
              <a:t>prodotti</a:t>
            </a:r>
            <a:r>
              <a:rPr lang="en-US" sz="2000" dirty="0">
                <a:solidFill>
                  <a:srgbClr val="333A3B"/>
                </a:solidFill>
                <a:latin typeface="Fira Sans"/>
              </a:rPr>
              <a:t> se </a:t>
            </a:r>
            <a:r>
              <a:rPr lang="en-US" sz="2000" dirty="0" err="1">
                <a:solidFill>
                  <a:srgbClr val="333A3B"/>
                </a:solidFill>
                <a:latin typeface="Fira Sans"/>
              </a:rPr>
              <a:t>sono</a:t>
            </a:r>
            <a:r>
              <a:rPr lang="en-US" sz="2000" dirty="0">
                <a:solidFill>
                  <a:srgbClr val="333A3B"/>
                </a:solidFill>
                <a:latin typeface="Fira Sans"/>
              </a:rPr>
              <a:t> non </a:t>
            </a:r>
            <a:r>
              <a:rPr lang="en-US" sz="2000" dirty="0" err="1">
                <a:solidFill>
                  <a:srgbClr val="333A3B"/>
                </a:solidFill>
                <a:latin typeface="Fira Sans"/>
              </a:rPr>
              <a:t>conformi</a:t>
            </a:r>
            <a:r>
              <a:rPr lang="en-US" sz="2000" dirty="0">
                <a:solidFill>
                  <a:srgbClr val="333A3B"/>
                </a:solidFill>
                <a:latin typeface="Fira Sans"/>
              </a:rPr>
              <a:t>, se la </a:t>
            </a:r>
            <a:r>
              <a:rPr lang="en-US" sz="2000" dirty="0" err="1">
                <a:solidFill>
                  <a:srgbClr val="333A3B"/>
                </a:solidFill>
                <a:latin typeface="Fira Sans"/>
              </a:rPr>
              <a:t>dovuta</a:t>
            </a:r>
            <a:r>
              <a:rPr lang="en-US" sz="2000" dirty="0">
                <a:solidFill>
                  <a:srgbClr val="333A3B"/>
                </a:solidFill>
                <a:latin typeface="Fira Sans"/>
              </a:rPr>
              <a:t> </a:t>
            </a:r>
            <a:r>
              <a:rPr lang="en-US" sz="2000" dirty="0" err="1">
                <a:solidFill>
                  <a:srgbClr val="333A3B"/>
                </a:solidFill>
                <a:latin typeface="Fira Sans"/>
              </a:rPr>
              <a:t>diligenza</a:t>
            </a:r>
            <a:r>
              <a:rPr lang="en-US" sz="2000" dirty="0">
                <a:solidFill>
                  <a:srgbClr val="333A3B"/>
                </a:solidFill>
                <a:latin typeface="Fira Sans"/>
              </a:rPr>
              <a:t> </a:t>
            </a:r>
            <a:r>
              <a:rPr lang="en-US" sz="2000" dirty="0" err="1">
                <a:solidFill>
                  <a:srgbClr val="333A3B"/>
                </a:solidFill>
                <a:latin typeface="Fira Sans"/>
              </a:rPr>
              <a:t>evidenzia</a:t>
            </a:r>
            <a:r>
              <a:rPr lang="en-US" sz="2000" dirty="0">
                <a:solidFill>
                  <a:srgbClr val="333A3B"/>
                </a:solidFill>
                <a:latin typeface="Fira Sans"/>
              </a:rPr>
              <a:t> un </a:t>
            </a:r>
            <a:r>
              <a:rPr lang="en-US" sz="2000" dirty="0" err="1">
                <a:solidFill>
                  <a:srgbClr val="333A3B"/>
                </a:solidFill>
                <a:latin typeface="Fira Sans"/>
              </a:rPr>
              <a:t>rischio</a:t>
            </a:r>
            <a:r>
              <a:rPr lang="en-US" sz="2000" dirty="0">
                <a:solidFill>
                  <a:srgbClr val="333A3B"/>
                </a:solidFill>
                <a:latin typeface="Fira Sans"/>
              </a:rPr>
              <a:t> </a:t>
            </a:r>
            <a:r>
              <a:rPr lang="en-US" sz="2000" dirty="0" err="1">
                <a:solidFill>
                  <a:srgbClr val="333A3B"/>
                </a:solidFill>
                <a:latin typeface="Fira Sans"/>
              </a:rPr>
              <a:t>significativo</a:t>
            </a:r>
            <a:r>
              <a:rPr lang="en-US" sz="2000" dirty="0">
                <a:solidFill>
                  <a:srgbClr val="333A3B"/>
                </a:solidFill>
                <a:latin typeface="Fira Sans"/>
              </a:rPr>
              <a:t> di non </a:t>
            </a:r>
            <a:r>
              <a:rPr lang="en-US" sz="2000" dirty="0" err="1">
                <a:solidFill>
                  <a:srgbClr val="333A3B"/>
                </a:solidFill>
                <a:latin typeface="Fira Sans"/>
              </a:rPr>
              <a:t>conformità</a:t>
            </a:r>
            <a:r>
              <a:rPr lang="en-US" sz="2000" dirty="0">
                <a:solidFill>
                  <a:srgbClr val="333A3B"/>
                </a:solidFill>
                <a:latin typeface="Fira Sans"/>
              </a:rPr>
              <a:t> o se non </a:t>
            </a:r>
            <a:r>
              <a:rPr lang="en-US" sz="2000" dirty="0" err="1">
                <a:solidFill>
                  <a:srgbClr val="333A3B"/>
                </a:solidFill>
                <a:latin typeface="Fira Sans"/>
              </a:rPr>
              <a:t>può</a:t>
            </a:r>
            <a:r>
              <a:rPr lang="en-US" sz="2000" dirty="0">
                <a:solidFill>
                  <a:srgbClr val="333A3B"/>
                </a:solidFill>
                <a:latin typeface="Fira Sans"/>
              </a:rPr>
              <a:t> </a:t>
            </a:r>
            <a:r>
              <a:rPr lang="en-US" sz="2000" dirty="0" err="1">
                <a:solidFill>
                  <a:srgbClr val="333A3B"/>
                </a:solidFill>
                <a:latin typeface="Fira Sans"/>
              </a:rPr>
              <a:t>adempiere</a:t>
            </a:r>
            <a:r>
              <a:rPr lang="en-US" sz="2000" dirty="0">
                <a:solidFill>
                  <a:srgbClr val="333A3B"/>
                </a:solidFill>
                <a:latin typeface="Fira Sans"/>
              </a:rPr>
              <a:t> </a:t>
            </a:r>
            <a:r>
              <a:rPr lang="en-US" sz="2000" dirty="0" err="1">
                <a:solidFill>
                  <a:srgbClr val="333A3B"/>
                </a:solidFill>
                <a:latin typeface="Fira Sans"/>
              </a:rPr>
              <a:t>agli</a:t>
            </a:r>
            <a:r>
              <a:rPr lang="en-US" sz="2000" dirty="0">
                <a:solidFill>
                  <a:srgbClr val="333A3B"/>
                </a:solidFill>
                <a:latin typeface="Fira Sans"/>
              </a:rPr>
              <a:t> </a:t>
            </a:r>
            <a:r>
              <a:rPr lang="en-US" sz="2000" dirty="0" err="1">
                <a:solidFill>
                  <a:srgbClr val="333A3B"/>
                </a:solidFill>
                <a:latin typeface="Fira Sans"/>
              </a:rPr>
              <a:t>obblighi</a:t>
            </a:r>
            <a:r>
              <a:rPr lang="en-US" sz="2000" dirty="0">
                <a:solidFill>
                  <a:srgbClr val="333A3B"/>
                </a:solidFill>
                <a:latin typeface="Fira Sans"/>
              </a:rPr>
              <a:t> </a:t>
            </a:r>
            <a:r>
              <a:rPr lang="en-US" sz="2000" dirty="0" err="1">
                <a:solidFill>
                  <a:srgbClr val="333A3B"/>
                </a:solidFill>
                <a:latin typeface="Fira Sans"/>
              </a:rPr>
              <a:t>previsti</a:t>
            </a:r>
            <a:endParaRPr lang="en-US" sz="2000" dirty="0">
              <a:solidFill>
                <a:srgbClr val="333A3B"/>
              </a:solidFill>
              <a:latin typeface="Fira Sans"/>
            </a:endParaRPr>
          </a:p>
        </p:txBody>
      </p:sp>
      <p:sp>
        <p:nvSpPr>
          <p:cNvPr id="38" name="TextBox 17">
            <a:extLst>
              <a:ext uri="{FF2B5EF4-FFF2-40B4-BE49-F238E27FC236}">
                <a16:creationId xmlns:a16="http://schemas.microsoft.com/office/drawing/2014/main" id="{D38F7B16-EDF7-00B6-97F1-26A8CF0DC097}"/>
              </a:ext>
            </a:extLst>
          </p:cNvPr>
          <p:cNvSpPr txBox="1"/>
          <p:nvPr/>
        </p:nvSpPr>
        <p:spPr>
          <a:xfrm>
            <a:off x="9026821" y="7384410"/>
            <a:ext cx="8272402" cy="495300"/>
          </a:xfrm>
          <a:prstGeom prst="rect">
            <a:avLst/>
          </a:prstGeom>
        </p:spPr>
        <p:txBody>
          <a:bodyPr lIns="0" tIns="0" rIns="0" bIns="0" rtlCol="0" anchor="t">
            <a:spAutoFit/>
          </a:bodyPr>
          <a:lstStyle/>
          <a:p>
            <a:pPr>
              <a:lnSpc>
                <a:spcPts val="3840"/>
              </a:lnSpc>
              <a:spcBef>
                <a:spcPct val="0"/>
              </a:spcBef>
            </a:pPr>
            <a:r>
              <a:rPr lang="en-US" sz="3200">
                <a:solidFill>
                  <a:srgbClr val="333A3B"/>
                </a:solidFill>
                <a:latin typeface="Fira Sans Bold"/>
              </a:rPr>
              <a:t>Prodotti ammessi</a:t>
            </a:r>
          </a:p>
        </p:txBody>
      </p:sp>
      <p:sp>
        <p:nvSpPr>
          <p:cNvPr id="39" name="TextBox 18">
            <a:extLst>
              <a:ext uri="{FF2B5EF4-FFF2-40B4-BE49-F238E27FC236}">
                <a16:creationId xmlns:a16="http://schemas.microsoft.com/office/drawing/2014/main" id="{8DC606CE-574D-90D0-D5D6-DEF31B88FEE8}"/>
              </a:ext>
            </a:extLst>
          </p:cNvPr>
          <p:cNvSpPr txBox="1"/>
          <p:nvPr/>
        </p:nvSpPr>
        <p:spPr>
          <a:xfrm>
            <a:off x="9026821" y="7974960"/>
            <a:ext cx="8272402" cy="1758950"/>
          </a:xfrm>
          <a:prstGeom prst="rect">
            <a:avLst/>
          </a:prstGeom>
        </p:spPr>
        <p:txBody>
          <a:bodyPr lIns="0" tIns="0" rIns="0" bIns="0" rtlCol="0" anchor="t">
            <a:spAutoFit/>
          </a:bodyPr>
          <a:lstStyle/>
          <a:p>
            <a:pPr>
              <a:lnSpc>
                <a:spcPts val="2800"/>
              </a:lnSpc>
              <a:spcBef>
                <a:spcPct val="0"/>
              </a:spcBef>
            </a:pPr>
            <a:r>
              <a:rPr lang="en-US" sz="2000" dirty="0">
                <a:solidFill>
                  <a:srgbClr val="333A3B"/>
                </a:solidFill>
                <a:latin typeface="Fira Sans"/>
              </a:rPr>
              <a:t>Le </a:t>
            </a:r>
            <a:r>
              <a:rPr lang="en-US" sz="2000" dirty="0" err="1">
                <a:solidFill>
                  <a:srgbClr val="333A3B"/>
                </a:solidFill>
                <a:latin typeface="Fira Sans"/>
              </a:rPr>
              <a:t>materie</a:t>
            </a:r>
            <a:r>
              <a:rPr lang="en-US" sz="2000" dirty="0">
                <a:solidFill>
                  <a:srgbClr val="333A3B"/>
                </a:solidFill>
                <a:latin typeface="Fira Sans"/>
              </a:rPr>
              <a:t> prime e </a:t>
            </a:r>
            <a:r>
              <a:rPr lang="en-US" sz="2000" dirty="0" err="1">
                <a:solidFill>
                  <a:srgbClr val="333A3B"/>
                </a:solidFill>
                <a:latin typeface="Fira Sans"/>
              </a:rPr>
              <a:t>i</a:t>
            </a:r>
            <a:r>
              <a:rPr lang="en-US" sz="2000" dirty="0">
                <a:solidFill>
                  <a:srgbClr val="333A3B"/>
                </a:solidFill>
                <a:latin typeface="Fira Sans"/>
              </a:rPr>
              <a:t> </a:t>
            </a:r>
            <a:r>
              <a:rPr lang="en-US" sz="2000" dirty="0" err="1">
                <a:solidFill>
                  <a:srgbClr val="333A3B"/>
                </a:solidFill>
                <a:latin typeface="Fira Sans"/>
              </a:rPr>
              <a:t>prodotti</a:t>
            </a:r>
            <a:r>
              <a:rPr lang="en-US" sz="2000" dirty="0">
                <a:solidFill>
                  <a:srgbClr val="333A3B"/>
                </a:solidFill>
                <a:latin typeface="Fira Sans"/>
              </a:rPr>
              <a:t> </a:t>
            </a:r>
            <a:r>
              <a:rPr lang="en-US" sz="2000" dirty="0" err="1">
                <a:solidFill>
                  <a:srgbClr val="333A3B"/>
                </a:solidFill>
                <a:latin typeface="Fira Sans"/>
              </a:rPr>
              <a:t>interessati</a:t>
            </a:r>
            <a:r>
              <a:rPr lang="en-US" sz="2000" dirty="0">
                <a:solidFill>
                  <a:srgbClr val="333A3B"/>
                </a:solidFill>
                <a:latin typeface="Fira Sans"/>
              </a:rPr>
              <a:t> </a:t>
            </a:r>
            <a:r>
              <a:rPr lang="en-US" sz="2000" dirty="0" err="1">
                <a:solidFill>
                  <a:srgbClr val="333A3B"/>
                </a:solidFill>
                <a:latin typeface="Fira Sans"/>
              </a:rPr>
              <a:t>devono</a:t>
            </a:r>
            <a:r>
              <a:rPr lang="en-US" sz="2000" dirty="0">
                <a:solidFill>
                  <a:srgbClr val="333A3B"/>
                </a:solidFill>
                <a:latin typeface="Fira Sans"/>
              </a:rPr>
              <a:t> </a:t>
            </a:r>
            <a:r>
              <a:rPr lang="en-US" sz="2000" dirty="0" err="1">
                <a:solidFill>
                  <a:srgbClr val="333A3B"/>
                </a:solidFill>
                <a:latin typeface="Fira Sans"/>
              </a:rPr>
              <a:t>soddisfare</a:t>
            </a:r>
            <a:r>
              <a:rPr lang="en-US" sz="2000" dirty="0">
                <a:solidFill>
                  <a:srgbClr val="333A3B"/>
                </a:solidFill>
                <a:latin typeface="Fira Sans"/>
              </a:rPr>
              <a:t> </a:t>
            </a:r>
            <a:r>
              <a:rPr lang="en-US" sz="2000" dirty="0" err="1">
                <a:solidFill>
                  <a:srgbClr val="333A3B"/>
                </a:solidFill>
                <a:latin typeface="Fira Sans"/>
              </a:rPr>
              <a:t>condizioni</a:t>
            </a:r>
            <a:r>
              <a:rPr lang="en-US" sz="2000" dirty="0">
                <a:solidFill>
                  <a:srgbClr val="333A3B"/>
                </a:solidFill>
                <a:latin typeface="Fira Sans"/>
              </a:rPr>
              <a:t> </a:t>
            </a:r>
            <a:r>
              <a:rPr lang="en-US" sz="2000" dirty="0" err="1">
                <a:solidFill>
                  <a:srgbClr val="333A3B"/>
                </a:solidFill>
                <a:latin typeface="Fira Sans"/>
              </a:rPr>
              <a:t>specifiche</a:t>
            </a:r>
            <a:r>
              <a:rPr lang="en-US" sz="2000" dirty="0">
                <a:solidFill>
                  <a:srgbClr val="333A3B"/>
                </a:solidFill>
                <a:latin typeface="Fira Sans"/>
              </a:rPr>
              <a:t>: </a:t>
            </a:r>
            <a:r>
              <a:rPr lang="en-US" sz="2000" dirty="0" err="1">
                <a:solidFill>
                  <a:srgbClr val="333A3B"/>
                </a:solidFill>
                <a:latin typeface="Fira Sans"/>
              </a:rPr>
              <a:t>devono</a:t>
            </a:r>
            <a:r>
              <a:rPr lang="en-US" sz="2000" dirty="0">
                <a:solidFill>
                  <a:srgbClr val="333A3B"/>
                </a:solidFill>
                <a:latin typeface="Fira Sans"/>
              </a:rPr>
              <a:t> </a:t>
            </a:r>
            <a:r>
              <a:rPr lang="en-US" sz="2000" dirty="0" err="1">
                <a:solidFill>
                  <a:srgbClr val="333A3B"/>
                </a:solidFill>
                <a:latin typeface="Fira Sans"/>
              </a:rPr>
              <a:t>essere</a:t>
            </a:r>
            <a:r>
              <a:rPr lang="en-US" sz="2000" dirty="0">
                <a:solidFill>
                  <a:srgbClr val="333A3B"/>
                </a:solidFill>
                <a:latin typeface="Fira Sans"/>
              </a:rPr>
              <a:t> a </a:t>
            </a:r>
            <a:r>
              <a:rPr lang="en-US" sz="2000" dirty="0" err="1">
                <a:solidFill>
                  <a:srgbClr val="333A3B"/>
                </a:solidFill>
                <a:latin typeface="Fira Sans"/>
              </a:rPr>
              <a:t>deforestazione</a:t>
            </a:r>
            <a:r>
              <a:rPr lang="en-US" sz="2000" dirty="0">
                <a:solidFill>
                  <a:srgbClr val="333A3B"/>
                </a:solidFill>
                <a:latin typeface="Fira Sans"/>
              </a:rPr>
              <a:t> zero, </a:t>
            </a:r>
            <a:r>
              <a:rPr lang="en-US" sz="2000" dirty="0" err="1">
                <a:solidFill>
                  <a:srgbClr val="333A3B"/>
                </a:solidFill>
                <a:latin typeface="Fira Sans"/>
              </a:rPr>
              <a:t>prodotti</a:t>
            </a:r>
            <a:r>
              <a:rPr lang="en-US" sz="2000" dirty="0">
                <a:solidFill>
                  <a:srgbClr val="333A3B"/>
                </a:solidFill>
                <a:latin typeface="Fira Sans"/>
              </a:rPr>
              <a:t> </a:t>
            </a:r>
            <a:r>
              <a:rPr lang="en-US" sz="2000" dirty="0" err="1">
                <a:solidFill>
                  <a:srgbClr val="333A3B"/>
                </a:solidFill>
                <a:latin typeface="Fira Sans"/>
              </a:rPr>
              <a:t>nel</a:t>
            </a:r>
            <a:r>
              <a:rPr lang="en-US" sz="2000" dirty="0">
                <a:solidFill>
                  <a:srgbClr val="333A3B"/>
                </a:solidFill>
                <a:latin typeface="Fira Sans"/>
              </a:rPr>
              <a:t> rispetto </a:t>
            </a:r>
            <a:r>
              <a:rPr lang="en-US" sz="2000" dirty="0" err="1">
                <a:solidFill>
                  <a:srgbClr val="333A3B"/>
                </a:solidFill>
                <a:latin typeface="Fira Sans"/>
              </a:rPr>
              <a:t>della</a:t>
            </a:r>
            <a:r>
              <a:rPr lang="en-US" sz="2000" dirty="0">
                <a:solidFill>
                  <a:srgbClr val="333A3B"/>
                </a:solidFill>
                <a:latin typeface="Fira Sans"/>
              </a:rPr>
              <a:t> </a:t>
            </a:r>
            <a:r>
              <a:rPr lang="en-US" sz="2000" dirty="0" err="1">
                <a:solidFill>
                  <a:srgbClr val="333A3B"/>
                </a:solidFill>
                <a:latin typeface="Fira Sans"/>
              </a:rPr>
              <a:t>legislazione</a:t>
            </a:r>
            <a:r>
              <a:rPr lang="en-US" sz="2000" dirty="0">
                <a:solidFill>
                  <a:srgbClr val="333A3B"/>
                </a:solidFill>
                <a:latin typeface="Fira Sans"/>
              </a:rPr>
              <a:t> del </a:t>
            </a:r>
            <a:r>
              <a:rPr lang="en-US" sz="2000" dirty="0" err="1">
                <a:solidFill>
                  <a:srgbClr val="333A3B"/>
                </a:solidFill>
                <a:latin typeface="Fira Sans"/>
              </a:rPr>
              <a:t>paese</a:t>
            </a:r>
            <a:r>
              <a:rPr lang="en-US" sz="2000" dirty="0">
                <a:solidFill>
                  <a:srgbClr val="333A3B"/>
                </a:solidFill>
                <a:latin typeface="Fira Sans"/>
              </a:rPr>
              <a:t> di </a:t>
            </a:r>
            <a:r>
              <a:rPr lang="en-US" sz="2000" dirty="0" err="1">
                <a:solidFill>
                  <a:srgbClr val="333A3B"/>
                </a:solidFill>
                <a:latin typeface="Fira Sans"/>
              </a:rPr>
              <a:t>produzione</a:t>
            </a:r>
            <a:r>
              <a:rPr lang="en-US" sz="2000" dirty="0">
                <a:solidFill>
                  <a:srgbClr val="333A3B"/>
                </a:solidFill>
                <a:latin typeface="Fira Sans"/>
              </a:rPr>
              <a:t> e </a:t>
            </a:r>
            <a:r>
              <a:rPr lang="en-US" sz="2000" dirty="0" err="1">
                <a:solidFill>
                  <a:srgbClr val="333A3B"/>
                </a:solidFill>
                <a:latin typeface="Fira Sans"/>
              </a:rPr>
              <a:t>accompagnati</a:t>
            </a:r>
            <a:r>
              <a:rPr lang="en-US" sz="2000" dirty="0">
                <a:solidFill>
                  <a:srgbClr val="333A3B"/>
                </a:solidFill>
                <a:latin typeface="Fira Sans"/>
              </a:rPr>
              <a:t> da </a:t>
            </a:r>
            <a:r>
              <a:rPr lang="en-US" sz="2000" dirty="0" err="1">
                <a:solidFill>
                  <a:srgbClr val="333A3B"/>
                </a:solidFill>
                <a:latin typeface="Fira Sans"/>
              </a:rPr>
              <a:t>una</a:t>
            </a:r>
            <a:r>
              <a:rPr lang="en-US" sz="2000" dirty="0">
                <a:solidFill>
                  <a:srgbClr val="333A3B"/>
                </a:solidFill>
                <a:latin typeface="Fira Sans"/>
              </a:rPr>
              <a:t> </a:t>
            </a:r>
            <a:r>
              <a:rPr lang="en-US" sz="2000" dirty="0" err="1">
                <a:solidFill>
                  <a:srgbClr val="333A3B"/>
                </a:solidFill>
                <a:latin typeface="Fira Sans"/>
              </a:rPr>
              <a:t>dichiarazione</a:t>
            </a:r>
            <a:r>
              <a:rPr lang="en-US" sz="2000" dirty="0">
                <a:solidFill>
                  <a:srgbClr val="333A3B"/>
                </a:solidFill>
                <a:latin typeface="Fira Sans"/>
              </a:rPr>
              <a:t> di </a:t>
            </a:r>
            <a:r>
              <a:rPr lang="en-US" sz="2000" dirty="0" err="1">
                <a:solidFill>
                  <a:srgbClr val="333A3B"/>
                </a:solidFill>
                <a:latin typeface="Fira Sans"/>
              </a:rPr>
              <a:t>dovuta</a:t>
            </a:r>
            <a:r>
              <a:rPr lang="en-US" sz="2000" dirty="0">
                <a:solidFill>
                  <a:srgbClr val="333A3B"/>
                </a:solidFill>
                <a:latin typeface="Fira Sans"/>
              </a:rPr>
              <a:t> </a:t>
            </a:r>
            <a:r>
              <a:rPr lang="en-US" sz="2000" dirty="0" err="1">
                <a:solidFill>
                  <a:srgbClr val="333A3B"/>
                </a:solidFill>
                <a:latin typeface="Fira Sans"/>
              </a:rPr>
              <a:t>diligenza</a:t>
            </a:r>
            <a:r>
              <a:rPr lang="en-US" sz="2000" dirty="0">
                <a:solidFill>
                  <a:srgbClr val="333A3B"/>
                </a:solidFill>
                <a:latin typeface="Fira Sans"/>
              </a:rPr>
              <a:t>, prima di </a:t>
            </a:r>
            <a:r>
              <a:rPr lang="en-US" sz="2000" dirty="0" err="1">
                <a:solidFill>
                  <a:srgbClr val="333A3B"/>
                </a:solidFill>
                <a:latin typeface="Fira Sans"/>
              </a:rPr>
              <a:t>essere</a:t>
            </a:r>
            <a:r>
              <a:rPr lang="en-US" sz="2000" dirty="0">
                <a:solidFill>
                  <a:srgbClr val="333A3B"/>
                </a:solidFill>
                <a:latin typeface="Fira Sans"/>
              </a:rPr>
              <a:t> </a:t>
            </a:r>
            <a:r>
              <a:rPr lang="en-US" sz="2000" dirty="0" err="1">
                <a:solidFill>
                  <a:srgbClr val="333A3B"/>
                </a:solidFill>
                <a:latin typeface="Fira Sans"/>
              </a:rPr>
              <a:t>immessi</a:t>
            </a:r>
            <a:r>
              <a:rPr lang="en-US" sz="2000" dirty="0">
                <a:solidFill>
                  <a:srgbClr val="333A3B"/>
                </a:solidFill>
                <a:latin typeface="Fira Sans"/>
              </a:rPr>
              <a:t>, </a:t>
            </a:r>
            <a:r>
              <a:rPr lang="en-US" sz="2000" dirty="0" err="1">
                <a:solidFill>
                  <a:srgbClr val="333A3B"/>
                </a:solidFill>
                <a:latin typeface="Fira Sans"/>
              </a:rPr>
              <a:t>messi</a:t>
            </a:r>
            <a:r>
              <a:rPr lang="en-US" sz="2000" dirty="0">
                <a:solidFill>
                  <a:srgbClr val="333A3B"/>
                </a:solidFill>
                <a:latin typeface="Fira Sans"/>
              </a:rPr>
              <a:t> a </a:t>
            </a:r>
            <a:r>
              <a:rPr lang="en-US" sz="2000" dirty="0" err="1">
                <a:solidFill>
                  <a:srgbClr val="333A3B"/>
                </a:solidFill>
                <a:latin typeface="Fira Sans"/>
              </a:rPr>
              <a:t>disposizione</a:t>
            </a:r>
            <a:r>
              <a:rPr lang="en-US" sz="2000" dirty="0">
                <a:solidFill>
                  <a:srgbClr val="333A3B"/>
                </a:solidFill>
                <a:latin typeface="Fira Sans"/>
              </a:rPr>
              <a:t> o </a:t>
            </a:r>
            <a:r>
              <a:rPr lang="en-US" sz="2000" dirty="0" err="1">
                <a:solidFill>
                  <a:srgbClr val="333A3B"/>
                </a:solidFill>
                <a:latin typeface="Fira Sans"/>
              </a:rPr>
              <a:t>esportati</a:t>
            </a:r>
            <a:r>
              <a:rPr lang="en-US" sz="2000" dirty="0">
                <a:solidFill>
                  <a:srgbClr val="333A3B"/>
                </a:solidFill>
                <a:latin typeface="Fira Sans"/>
              </a:rPr>
              <a:t> </a:t>
            </a:r>
            <a:r>
              <a:rPr lang="en-US" sz="2000" dirty="0" err="1">
                <a:solidFill>
                  <a:srgbClr val="333A3B"/>
                </a:solidFill>
                <a:latin typeface="Fira Sans"/>
              </a:rPr>
              <a:t>sul</a:t>
            </a:r>
            <a:r>
              <a:rPr lang="en-US" sz="2000" dirty="0">
                <a:solidFill>
                  <a:srgbClr val="333A3B"/>
                </a:solidFill>
                <a:latin typeface="Fira Sans"/>
              </a:rPr>
              <a:t> </a:t>
            </a:r>
            <a:r>
              <a:rPr lang="en-US" sz="2000" dirty="0" err="1">
                <a:solidFill>
                  <a:srgbClr val="333A3B"/>
                </a:solidFill>
                <a:latin typeface="Fira Sans"/>
              </a:rPr>
              <a:t>mercato</a:t>
            </a:r>
            <a:endParaRPr lang="en-US" sz="2000" dirty="0">
              <a:solidFill>
                <a:srgbClr val="333A3B"/>
              </a:solidFill>
              <a:latin typeface="Fira Sans"/>
            </a:endParaRPr>
          </a:p>
        </p:txBody>
      </p:sp>
      <p:sp>
        <p:nvSpPr>
          <p:cNvPr id="40" name="AutoShape 19">
            <a:extLst>
              <a:ext uri="{FF2B5EF4-FFF2-40B4-BE49-F238E27FC236}">
                <a16:creationId xmlns:a16="http://schemas.microsoft.com/office/drawing/2014/main" id="{5F4A9E37-C96F-AF3C-9EAF-91668636DBBA}"/>
              </a:ext>
            </a:extLst>
          </p:cNvPr>
          <p:cNvSpPr/>
          <p:nvPr/>
        </p:nvSpPr>
        <p:spPr>
          <a:xfrm>
            <a:off x="9026821" y="7198673"/>
            <a:ext cx="8272402" cy="0"/>
          </a:xfrm>
          <a:prstGeom prst="line">
            <a:avLst/>
          </a:prstGeom>
          <a:ln w="9525" cap="flat">
            <a:solidFill>
              <a:srgbClr val="000000"/>
            </a:solidFill>
            <a:prstDash val="solid"/>
            <a:headEnd type="none" w="sm" len="sm"/>
            <a:tailEnd type="none" w="sm" len="sm"/>
          </a:ln>
        </p:spPr>
        <p:txBody>
          <a:bodyPr/>
          <a:lstStyle/>
          <a:p>
            <a:endParaRPr lang="it-IT"/>
          </a:p>
        </p:txBody>
      </p:sp>
    </p:spTree>
    <p:extLst>
      <p:ext uri="{BB962C8B-B14F-4D97-AF65-F5344CB8AC3E}">
        <p14:creationId xmlns:p14="http://schemas.microsoft.com/office/powerpoint/2010/main" val="1837291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4651"/>
        </a:solidFill>
        <a:effectLst/>
      </p:bgPr>
    </p:bg>
    <p:spTree>
      <p:nvGrpSpPr>
        <p:cNvPr id="1" name=""/>
        <p:cNvGrpSpPr/>
        <p:nvPr/>
      </p:nvGrpSpPr>
      <p:grpSpPr>
        <a:xfrm>
          <a:off x="0" y="0"/>
          <a:ext cx="0" cy="0"/>
          <a:chOff x="0" y="0"/>
          <a:chExt cx="0" cy="0"/>
        </a:xfrm>
      </p:grpSpPr>
      <p:sp>
        <p:nvSpPr>
          <p:cNvPr id="2" name="TextBox 2"/>
          <p:cNvSpPr txBox="1"/>
          <p:nvPr/>
        </p:nvSpPr>
        <p:spPr>
          <a:xfrm>
            <a:off x="1760819" y="4455621"/>
            <a:ext cx="14766361" cy="1228725"/>
          </a:xfrm>
          <a:prstGeom prst="rect">
            <a:avLst/>
          </a:prstGeom>
        </p:spPr>
        <p:txBody>
          <a:bodyPr lIns="0" tIns="0" rIns="0" bIns="0" rtlCol="0" anchor="t">
            <a:spAutoFit/>
          </a:bodyPr>
          <a:lstStyle/>
          <a:p>
            <a:pPr algn="ctr">
              <a:lnSpc>
                <a:spcPts val="9600"/>
              </a:lnSpc>
            </a:pPr>
            <a:r>
              <a:rPr lang="en-US" sz="8000">
                <a:solidFill>
                  <a:srgbClr val="A4E473"/>
                </a:solidFill>
                <a:latin typeface="Fira Sans Bold"/>
              </a:rPr>
              <a:t>Proposte legislative</a:t>
            </a:r>
          </a:p>
        </p:txBody>
      </p:sp>
      <p:grpSp>
        <p:nvGrpSpPr>
          <p:cNvPr id="3" name="Group 3"/>
          <p:cNvGrpSpPr/>
          <p:nvPr/>
        </p:nvGrpSpPr>
        <p:grpSpPr>
          <a:xfrm>
            <a:off x="-3563094" y="6077994"/>
            <a:ext cx="6383425" cy="5528076"/>
            <a:chOff x="0" y="0"/>
            <a:chExt cx="3619627" cy="3134614"/>
          </a:xfrm>
        </p:grpSpPr>
        <p:sp>
          <p:nvSpPr>
            <p:cNvPr id="4" name="Freeform 4"/>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5" name="Group 5"/>
          <p:cNvGrpSpPr/>
          <p:nvPr/>
        </p:nvGrpSpPr>
        <p:grpSpPr>
          <a:xfrm>
            <a:off x="1671665" y="7004492"/>
            <a:ext cx="3034530" cy="2627917"/>
            <a:chOff x="0" y="0"/>
            <a:chExt cx="3619627" cy="3134614"/>
          </a:xfrm>
        </p:grpSpPr>
        <p:sp>
          <p:nvSpPr>
            <p:cNvPr id="6" name="Freeform 6"/>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F4F4F4"/>
            </a:solidFill>
          </p:spPr>
          <p:txBody>
            <a:bodyPr/>
            <a:lstStyle/>
            <a:p>
              <a:endParaRPr lang="it-IT"/>
            </a:p>
          </p:txBody>
        </p:sp>
      </p:grpSp>
      <p:grpSp>
        <p:nvGrpSpPr>
          <p:cNvPr id="7" name="Group 7"/>
          <p:cNvGrpSpPr/>
          <p:nvPr/>
        </p:nvGrpSpPr>
        <p:grpSpPr>
          <a:xfrm>
            <a:off x="4053492" y="8956750"/>
            <a:ext cx="2141618" cy="1854652"/>
            <a:chOff x="0" y="0"/>
            <a:chExt cx="3619627" cy="3134614"/>
          </a:xfrm>
        </p:grpSpPr>
        <p:sp>
          <p:nvSpPr>
            <p:cNvPr id="8" name="Freeform 8"/>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grpSp>
        <p:nvGrpSpPr>
          <p:cNvPr id="9" name="Group 9"/>
          <p:cNvGrpSpPr/>
          <p:nvPr/>
        </p:nvGrpSpPr>
        <p:grpSpPr>
          <a:xfrm>
            <a:off x="16799111" y="2687862"/>
            <a:ext cx="2977778" cy="2578770"/>
            <a:chOff x="0" y="0"/>
            <a:chExt cx="3619627" cy="3134614"/>
          </a:xfrm>
        </p:grpSpPr>
        <p:sp>
          <p:nvSpPr>
            <p:cNvPr id="10" name="Freeform 10"/>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FFFFFF"/>
            </a:solidFill>
          </p:spPr>
          <p:txBody>
            <a:bodyPr/>
            <a:lstStyle/>
            <a:p>
              <a:endParaRPr lang="it-IT"/>
            </a:p>
          </p:txBody>
        </p:sp>
      </p:grpSp>
      <p:grpSp>
        <p:nvGrpSpPr>
          <p:cNvPr id="11" name="Group 11"/>
          <p:cNvGrpSpPr/>
          <p:nvPr/>
        </p:nvGrpSpPr>
        <p:grpSpPr>
          <a:xfrm>
            <a:off x="13660090" y="-135282"/>
            <a:ext cx="4201515" cy="3638531"/>
            <a:chOff x="0" y="0"/>
            <a:chExt cx="3619627" cy="3134614"/>
          </a:xfrm>
        </p:grpSpPr>
        <p:sp>
          <p:nvSpPr>
            <p:cNvPr id="12" name="Freeform 12"/>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13" name="Group 13"/>
          <p:cNvGrpSpPr/>
          <p:nvPr/>
        </p:nvGrpSpPr>
        <p:grpSpPr>
          <a:xfrm>
            <a:off x="13243939" y="-956153"/>
            <a:ext cx="2481390" cy="2148895"/>
            <a:chOff x="0" y="0"/>
            <a:chExt cx="3619627" cy="3134614"/>
          </a:xfrm>
        </p:grpSpPr>
        <p:sp>
          <p:nvSpPr>
            <p:cNvPr id="14" name="Freeform 14"/>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3731483" y="7376090"/>
            <a:ext cx="5572899" cy="4826157"/>
            <a:chOff x="0" y="0"/>
            <a:chExt cx="3619627" cy="3134614"/>
          </a:xfrm>
        </p:grpSpPr>
        <p:sp>
          <p:nvSpPr>
            <p:cNvPr id="3" name="Freeform 3"/>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4" name="Group 4"/>
          <p:cNvGrpSpPr/>
          <p:nvPr/>
        </p:nvGrpSpPr>
        <p:grpSpPr>
          <a:xfrm rot="-10800000">
            <a:off x="15684883" y="3323632"/>
            <a:ext cx="3980107" cy="3446791"/>
            <a:chOff x="0" y="0"/>
            <a:chExt cx="3619627" cy="3134614"/>
          </a:xfrm>
        </p:grpSpPr>
        <p:sp>
          <p:nvSpPr>
            <p:cNvPr id="5" name="Freeform 5"/>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6" name="Group 6"/>
          <p:cNvGrpSpPr/>
          <p:nvPr/>
        </p:nvGrpSpPr>
        <p:grpSpPr>
          <a:xfrm>
            <a:off x="11704821" y="4456758"/>
            <a:ext cx="5797203" cy="5020117"/>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8409" r="-18409"/>
              </a:stretch>
            </a:blipFill>
          </p:spPr>
          <p:txBody>
            <a:bodyPr/>
            <a:lstStyle/>
            <a:p>
              <a:endParaRPr lang="it-IT"/>
            </a:p>
          </p:txBody>
        </p:sp>
      </p:grpSp>
      <p:sp>
        <p:nvSpPr>
          <p:cNvPr id="8" name="TextBox 8"/>
          <p:cNvSpPr txBox="1"/>
          <p:nvPr/>
        </p:nvSpPr>
        <p:spPr>
          <a:xfrm>
            <a:off x="1028700" y="2356493"/>
            <a:ext cx="10076080" cy="8051820"/>
          </a:xfrm>
          <a:prstGeom prst="rect">
            <a:avLst/>
          </a:prstGeom>
        </p:spPr>
        <p:txBody>
          <a:bodyPr lIns="0" tIns="0" rIns="0" bIns="0" rtlCol="0" anchor="t">
            <a:spAutoFit/>
          </a:bodyPr>
          <a:lstStyle/>
          <a:p>
            <a:pPr>
              <a:lnSpc>
                <a:spcPts val="3499"/>
              </a:lnSpc>
            </a:pPr>
            <a:r>
              <a:rPr lang="en-US" sz="2499" dirty="0">
                <a:solidFill>
                  <a:srgbClr val="000000"/>
                </a:solidFill>
                <a:latin typeface="Fira Sans Light"/>
              </a:rPr>
              <a:t>La </a:t>
            </a:r>
            <a:r>
              <a:rPr lang="en-US" sz="2499" dirty="0" err="1">
                <a:solidFill>
                  <a:srgbClr val="000000"/>
                </a:solidFill>
                <a:latin typeface="Fira Sans Light"/>
              </a:rPr>
              <a:t>proposta</a:t>
            </a:r>
            <a:r>
              <a:rPr lang="en-US" sz="2499" dirty="0">
                <a:solidFill>
                  <a:srgbClr val="000000"/>
                </a:solidFill>
                <a:latin typeface="Fira Sans Light"/>
              </a:rPr>
              <a:t> </a:t>
            </a:r>
            <a:r>
              <a:rPr lang="en-US" sz="2499" dirty="0" err="1">
                <a:solidFill>
                  <a:srgbClr val="000000"/>
                </a:solidFill>
                <a:latin typeface="Fira Sans Light"/>
              </a:rPr>
              <a:t>presentata</a:t>
            </a:r>
            <a:r>
              <a:rPr lang="en-US" sz="2499" dirty="0">
                <a:solidFill>
                  <a:srgbClr val="000000"/>
                </a:solidFill>
                <a:latin typeface="Fira Sans Light"/>
              </a:rPr>
              <a:t> il 23 </a:t>
            </a:r>
            <a:r>
              <a:rPr lang="en-US" sz="2499" dirty="0" err="1">
                <a:solidFill>
                  <a:srgbClr val="000000"/>
                </a:solidFill>
                <a:latin typeface="Fira Sans Light"/>
              </a:rPr>
              <a:t>febbraio</a:t>
            </a:r>
            <a:r>
              <a:rPr lang="en-US" sz="2499" dirty="0">
                <a:solidFill>
                  <a:srgbClr val="000000"/>
                </a:solidFill>
                <a:latin typeface="Fira Sans Light"/>
              </a:rPr>
              <a:t> 2022 </a:t>
            </a:r>
            <a:r>
              <a:rPr lang="en-US" sz="2499" dirty="0" err="1">
                <a:solidFill>
                  <a:srgbClr val="000000"/>
                </a:solidFill>
                <a:latin typeface="Fira Sans Light"/>
              </a:rPr>
              <a:t>punta</a:t>
            </a:r>
            <a:r>
              <a:rPr lang="en-US" sz="2499" dirty="0">
                <a:solidFill>
                  <a:srgbClr val="000000"/>
                </a:solidFill>
                <a:latin typeface="Fira Sans Light"/>
              </a:rPr>
              <a:t> a </a:t>
            </a:r>
            <a:r>
              <a:rPr lang="en-US" sz="2499" dirty="0" err="1">
                <a:solidFill>
                  <a:srgbClr val="000000"/>
                </a:solidFill>
                <a:latin typeface="Fira Sans Light"/>
              </a:rPr>
              <a:t>introdurre</a:t>
            </a:r>
            <a:r>
              <a:rPr lang="en-US" sz="2499" dirty="0">
                <a:solidFill>
                  <a:srgbClr val="000000"/>
                </a:solidFill>
                <a:latin typeface="Fira Sans Light"/>
              </a:rPr>
              <a:t> un </a:t>
            </a:r>
            <a:r>
              <a:rPr lang="en-US" sz="2499" dirty="0" err="1">
                <a:solidFill>
                  <a:srgbClr val="000000"/>
                </a:solidFill>
                <a:latin typeface="Fira Sans Light"/>
              </a:rPr>
              <a:t>obbligo</a:t>
            </a:r>
            <a:r>
              <a:rPr lang="en-US" sz="2499" dirty="0">
                <a:solidFill>
                  <a:srgbClr val="000000"/>
                </a:solidFill>
                <a:latin typeface="Fira Sans Light"/>
              </a:rPr>
              <a:t> di due diligence</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d'impresa</a:t>
            </a:r>
            <a:r>
              <a:rPr lang="en-US" sz="2499" dirty="0">
                <a:solidFill>
                  <a:srgbClr val="000000"/>
                </a:solidFill>
                <a:latin typeface="Fira Sans Light"/>
                <a:ea typeface="Fira Sans Light"/>
              </a:rPr>
              <a:t> in </a:t>
            </a:r>
            <a:r>
              <a:rPr lang="en-US" sz="2499" dirty="0" err="1">
                <a:solidFill>
                  <a:srgbClr val="000000"/>
                </a:solidFill>
                <a:latin typeface="Fira Sans Light"/>
                <a:ea typeface="Fira Sans Light"/>
              </a:rPr>
              <a:t>materia</a:t>
            </a:r>
            <a:r>
              <a:rPr lang="en-US" sz="2499" dirty="0">
                <a:solidFill>
                  <a:srgbClr val="000000"/>
                </a:solidFill>
                <a:latin typeface="Fira Sans Light"/>
                <a:ea typeface="Fira Sans Light"/>
              </a:rPr>
              <a:t> di </a:t>
            </a:r>
            <a:r>
              <a:rPr lang="en-US" sz="2499" dirty="0" err="1">
                <a:solidFill>
                  <a:srgbClr val="000000"/>
                </a:solidFill>
                <a:latin typeface="Fira Sans Light"/>
                <a:ea typeface="Fira Sans Light"/>
              </a:rPr>
              <a:t>sostenibilità</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imponendo</a:t>
            </a:r>
            <a:r>
              <a:rPr lang="en-US" sz="2499" dirty="0">
                <a:solidFill>
                  <a:srgbClr val="000000"/>
                </a:solidFill>
                <a:latin typeface="Fira Sans Light"/>
                <a:ea typeface="Fira Sans Light"/>
              </a:rPr>
              <a:t> alle </a:t>
            </a:r>
            <a:r>
              <a:rPr lang="en-US" sz="2499" dirty="0" err="1">
                <a:solidFill>
                  <a:srgbClr val="000000"/>
                </a:solidFill>
                <a:latin typeface="Fira Sans Light"/>
                <a:ea typeface="Fira Sans Light"/>
              </a:rPr>
              <a:t>aziende</a:t>
            </a:r>
            <a:r>
              <a:rPr lang="en-US" sz="2499" dirty="0">
                <a:solidFill>
                  <a:srgbClr val="000000"/>
                </a:solidFill>
                <a:latin typeface="Fira Sans Light"/>
                <a:ea typeface="Fira Sans Light"/>
              </a:rPr>
              <a:t> di </a:t>
            </a:r>
            <a:r>
              <a:rPr lang="en-US" sz="2499" dirty="0" err="1">
                <a:solidFill>
                  <a:srgbClr val="000000"/>
                </a:solidFill>
                <a:latin typeface="Fira Sans Light"/>
                <a:ea typeface="Fira Sans Light"/>
              </a:rPr>
              <a:t>individuare</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potenziali</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impatti</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negativi</a:t>
            </a:r>
            <a:r>
              <a:rPr lang="en-US" sz="2499" dirty="0">
                <a:solidFill>
                  <a:srgbClr val="000000"/>
                </a:solidFill>
                <a:latin typeface="Fira Sans Light"/>
                <a:ea typeface="Fira Sans Light"/>
              </a:rPr>
              <a:t> sui </a:t>
            </a:r>
            <a:r>
              <a:rPr lang="en-US" sz="2499" dirty="0" err="1">
                <a:solidFill>
                  <a:srgbClr val="000000"/>
                </a:solidFill>
                <a:latin typeface="Fira Sans Light"/>
                <a:ea typeface="Fira Sans Light"/>
              </a:rPr>
              <a:t>diritti</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umani</a:t>
            </a:r>
            <a:r>
              <a:rPr lang="en-US" sz="2499" dirty="0">
                <a:solidFill>
                  <a:srgbClr val="000000"/>
                </a:solidFill>
                <a:latin typeface="Fira Sans Light"/>
                <a:ea typeface="Fira Sans Light"/>
              </a:rPr>
              <a:t> e </a:t>
            </a:r>
            <a:r>
              <a:rPr lang="en-US" sz="2499" dirty="0" err="1">
                <a:solidFill>
                  <a:srgbClr val="000000"/>
                </a:solidFill>
                <a:latin typeface="Fira Sans Light"/>
                <a:ea typeface="Fira Sans Light"/>
              </a:rPr>
              <a:t>sull'ambiente</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nelle</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proprie</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attività</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nelle</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filiali</a:t>
            </a:r>
            <a:r>
              <a:rPr lang="en-US" sz="2499" dirty="0">
                <a:solidFill>
                  <a:srgbClr val="000000"/>
                </a:solidFill>
                <a:latin typeface="Fira Sans Light"/>
                <a:ea typeface="Fira Sans Light"/>
              </a:rPr>
              <a:t> e </a:t>
            </a:r>
            <a:r>
              <a:rPr lang="en-US" sz="2499" dirty="0" err="1">
                <a:solidFill>
                  <a:srgbClr val="000000"/>
                </a:solidFill>
                <a:latin typeface="Fira Sans Light"/>
                <a:ea typeface="Fira Sans Light"/>
              </a:rPr>
              <a:t>nelle</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catene</a:t>
            </a:r>
            <a:r>
              <a:rPr lang="en-US" sz="2499" dirty="0">
                <a:solidFill>
                  <a:srgbClr val="000000"/>
                </a:solidFill>
                <a:latin typeface="Fira Sans Light"/>
                <a:ea typeface="Fira Sans Light"/>
              </a:rPr>
              <a:t> di </a:t>
            </a:r>
            <a:r>
              <a:rPr lang="en-US" sz="2499" dirty="0" err="1">
                <a:solidFill>
                  <a:srgbClr val="000000"/>
                </a:solidFill>
                <a:latin typeface="Fira Sans Light"/>
                <a:ea typeface="Fira Sans Light"/>
              </a:rPr>
              <a:t>valore</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Alcune</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grandi</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aziende</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dovranno</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predisporre</a:t>
            </a:r>
            <a:r>
              <a:rPr lang="en-US" sz="2499" dirty="0">
                <a:solidFill>
                  <a:srgbClr val="000000"/>
                </a:solidFill>
                <a:latin typeface="Fira Sans Light"/>
                <a:ea typeface="Fira Sans Light"/>
              </a:rPr>
              <a:t> un piano per </a:t>
            </a:r>
            <a:r>
              <a:rPr lang="en-US" sz="2499" dirty="0" err="1">
                <a:solidFill>
                  <a:srgbClr val="000000"/>
                </a:solidFill>
                <a:latin typeface="Fira Sans Light"/>
                <a:ea typeface="Fira Sans Light"/>
              </a:rPr>
              <a:t>allineare</a:t>
            </a:r>
            <a:r>
              <a:rPr lang="en-US" sz="2499" dirty="0">
                <a:solidFill>
                  <a:srgbClr val="000000"/>
                </a:solidFill>
                <a:latin typeface="Fira Sans Light"/>
                <a:ea typeface="Fira Sans Light"/>
              </a:rPr>
              <a:t> la propria </a:t>
            </a:r>
            <a:r>
              <a:rPr lang="en-US" sz="2499" dirty="0" err="1">
                <a:solidFill>
                  <a:srgbClr val="000000"/>
                </a:solidFill>
                <a:latin typeface="Fira Sans Light"/>
                <a:ea typeface="Fira Sans Light"/>
              </a:rPr>
              <a:t>strategia</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aziendale</a:t>
            </a:r>
            <a:r>
              <a:rPr lang="en-US" sz="2499" dirty="0">
                <a:solidFill>
                  <a:srgbClr val="000000"/>
                </a:solidFill>
                <a:latin typeface="Fira Sans Light"/>
                <a:ea typeface="Fira Sans Light"/>
              </a:rPr>
              <a:t> con </a:t>
            </a:r>
            <a:r>
              <a:rPr lang="en-US" sz="2499" dirty="0" err="1">
                <a:solidFill>
                  <a:srgbClr val="000000"/>
                </a:solidFill>
                <a:latin typeface="Fira Sans Light"/>
                <a:ea typeface="Fira Sans Light"/>
              </a:rPr>
              <a:t>l'obiettivo</a:t>
            </a:r>
            <a:r>
              <a:rPr lang="en-US" sz="2499" dirty="0">
                <a:solidFill>
                  <a:srgbClr val="000000"/>
                </a:solidFill>
                <a:latin typeface="Fira Sans Light"/>
                <a:ea typeface="Fira Sans Light"/>
              </a:rPr>
              <a:t> di </a:t>
            </a:r>
            <a:r>
              <a:rPr lang="en-US" sz="2499" dirty="0" err="1">
                <a:solidFill>
                  <a:srgbClr val="000000"/>
                </a:solidFill>
                <a:latin typeface="Fira Sans Light"/>
                <a:ea typeface="Fira Sans Light"/>
              </a:rPr>
              <a:t>limitare</a:t>
            </a:r>
            <a:r>
              <a:rPr lang="en-US" sz="2499" dirty="0">
                <a:solidFill>
                  <a:srgbClr val="000000"/>
                </a:solidFill>
                <a:latin typeface="Fira Sans Light"/>
                <a:ea typeface="Fira Sans Light"/>
              </a:rPr>
              <a:t> il </a:t>
            </a:r>
            <a:r>
              <a:rPr lang="en-US" sz="2499" dirty="0" err="1">
                <a:solidFill>
                  <a:srgbClr val="000000"/>
                </a:solidFill>
                <a:latin typeface="Fira Sans Light"/>
                <a:ea typeface="Fira Sans Light"/>
              </a:rPr>
              <a:t>riscaldamento</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globale</a:t>
            </a:r>
            <a:r>
              <a:rPr lang="en-US" sz="2499" dirty="0">
                <a:solidFill>
                  <a:srgbClr val="000000"/>
                </a:solidFill>
                <a:latin typeface="Fira Sans Light"/>
                <a:ea typeface="Fira Sans Light"/>
              </a:rPr>
              <a:t> a 1,5°C in </a:t>
            </a:r>
            <a:r>
              <a:rPr lang="en-US" sz="2499" dirty="0" err="1">
                <a:solidFill>
                  <a:srgbClr val="000000"/>
                </a:solidFill>
                <a:latin typeface="Fira Sans Light"/>
                <a:ea typeface="Fira Sans Light"/>
              </a:rPr>
              <a:t>linea</a:t>
            </a:r>
            <a:r>
              <a:rPr lang="en-US" sz="2499" dirty="0">
                <a:solidFill>
                  <a:srgbClr val="000000"/>
                </a:solidFill>
                <a:latin typeface="Fira Sans Light"/>
                <a:ea typeface="Fira Sans Light"/>
              </a:rPr>
              <a:t> con </a:t>
            </a:r>
            <a:r>
              <a:rPr lang="en-US" sz="2499" dirty="0" err="1">
                <a:solidFill>
                  <a:srgbClr val="000000"/>
                </a:solidFill>
                <a:latin typeface="Fira Sans Light"/>
                <a:ea typeface="Fira Sans Light"/>
              </a:rPr>
              <a:t>gli</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Accordi</a:t>
            </a:r>
            <a:r>
              <a:rPr lang="en-US" sz="2499" dirty="0">
                <a:solidFill>
                  <a:srgbClr val="000000"/>
                </a:solidFill>
                <a:latin typeface="Fira Sans Light"/>
                <a:ea typeface="Fira Sans Light"/>
              </a:rPr>
              <a:t> di Parigi. </a:t>
            </a:r>
          </a:p>
          <a:p>
            <a:pPr>
              <a:lnSpc>
                <a:spcPts val="3499"/>
              </a:lnSpc>
            </a:pPr>
            <a:r>
              <a:rPr lang="en-US" sz="2499" dirty="0">
                <a:solidFill>
                  <a:srgbClr val="000000"/>
                </a:solidFill>
                <a:latin typeface="Fira Sans Bold"/>
              </a:rPr>
              <a:t>A chi </a:t>
            </a:r>
            <a:r>
              <a:rPr lang="en-US" sz="2499" dirty="0" err="1">
                <a:solidFill>
                  <a:srgbClr val="000000"/>
                </a:solidFill>
                <a:latin typeface="Fira Sans Bold"/>
              </a:rPr>
              <a:t>si</a:t>
            </a:r>
            <a:r>
              <a:rPr lang="en-US" sz="2499" dirty="0">
                <a:solidFill>
                  <a:srgbClr val="000000"/>
                </a:solidFill>
                <a:latin typeface="Fira Sans Bold"/>
              </a:rPr>
              <a:t> </a:t>
            </a:r>
            <a:r>
              <a:rPr lang="en-US" sz="2499" dirty="0" err="1">
                <a:solidFill>
                  <a:srgbClr val="000000"/>
                </a:solidFill>
                <a:latin typeface="Fira Sans Bold"/>
              </a:rPr>
              <a:t>applicherebbe</a:t>
            </a:r>
            <a:r>
              <a:rPr lang="en-US" sz="2499" dirty="0">
                <a:solidFill>
                  <a:srgbClr val="000000"/>
                </a:solidFill>
                <a:latin typeface="Fira Sans Bold"/>
              </a:rPr>
              <a:t>:</a:t>
            </a:r>
          </a:p>
          <a:p>
            <a:pPr marL="539749" lvl="1" indent="-269875">
              <a:lnSpc>
                <a:spcPts val="3499"/>
              </a:lnSpc>
              <a:buFont typeface="Arial"/>
              <a:buChar char="•"/>
            </a:pPr>
            <a:r>
              <a:rPr lang="en-US" sz="2499" dirty="0">
                <a:solidFill>
                  <a:srgbClr val="000000"/>
                </a:solidFill>
                <a:latin typeface="Fira Sans Light"/>
              </a:rPr>
              <a:t>Gruppo 1: </a:t>
            </a:r>
            <a:r>
              <a:rPr lang="en-US" sz="2499" dirty="0" err="1">
                <a:solidFill>
                  <a:srgbClr val="000000"/>
                </a:solidFill>
                <a:latin typeface="Fira Sans Light"/>
              </a:rPr>
              <a:t>Aziende</a:t>
            </a:r>
            <a:r>
              <a:rPr lang="en-US" sz="2499" dirty="0">
                <a:solidFill>
                  <a:srgbClr val="000000"/>
                </a:solidFill>
                <a:latin typeface="Fira Sans Light"/>
              </a:rPr>
              <a:t> UE con </a:t>
            </a:r>
            <a:r>
              <a:rPr lang="en-US" sz="2499" dirty="0" err="1">
                <a:solidFill>
                  <a:srgbClr val="000000"/>
                </a:solidFill>
                <a:latin typeface="Fira Sans Light"/>
              </a:rPr>
              <a:t>più</a:t>
            </a:r>
            <a:r>
              <a:rPr lang="en-US" sz="2499" dirty="0">
                <a:solidFill>
                  <a:srgbClr val="000000"/>
                </a:solidFill>
                <a:latin typeface="Fira Sans Light"/>
              </a:rPr>
              <a:t> di 500 </a:t>
            </a:r>
            <a:r>
              <a:rPr lang="en-US" sz="2499" dirty="0" err="1">
                <a:solidFill>
                  <a:srgbClr val="000000"/>
                </a:solidFill>
                <a:latin typeface="Fira Sans Light"/>
              </a:rPr>
              <a:t>dipendenti</a:t>
            </a:r>
            <a:r>
              <a:rPr lang="en-US" sz="2499" dirty="0">
                <a:solidFill>
                  <a:srgbClr val="000000"/>
                </a:solidFill>
                <a:latin typeface="Fira Sans Light"/>
              </a:rPr>
              <a:t> e </a:t>
            </a:r>
            <a:r>
              <a:rPr lang="en-US" sz="2499" dirty="0" err="1">
                <a:solidFill>
                  <a:srgbClr val="000000"/>
                </a:solidFill>
                <a:latin typeface="Fira Sans Light"/>
              </a:rPr>
              <a:t>fatturato</a:t>
            </a:r>
            <a:r>
              <a:rPr lang="en-US" sz="2499" dirty="0">
                <a:solidFill>
                  <a:srgbClr val="000000"/>
                </a:solidFill>
                <a:latin typeface="Fira Sans Light"/>
              </a:rPr>
              <a:t> </a:t>
            </a:r>
            <a:r>
              <a:rPr lang="en-US" sz="2499" dirty="0" err="1">
                <a:solidFill>
                  <a:srgbClr val="000000"/>
                </a:solidFill>
                <a:latin typeface="Fira Sans Light"/>
              </a:rPr>
              <a:t>globale</a:t>
            </a:r>
            <a:r>
              <a:rPr lang="en-US" sz="2499" dirty="0">
                <a:solidFill>
                  <a:srgbClr val="000000"/>
                </a:solidFill>
                <a:latin typeface="Fira Sans Light"/>
              </a:rPr>
              <a:t> &gt; 150 </a:t>
            </a:r>
            <a:r>
              <a:rPr lang="en-US" sz="2499" dirty="0" err="1">
                <a:solidFill>
                  <a:srgbClr val="000000"/>
                </a:solidFill>
                <a:latin typeface="Fira Sans Light"/>
              </a:rPr>
              <a:t>milioni</a:t>
            </a:r>
            <a:r>
              <a:rPr lang="en-US" sz="2499" dirty="0">
                <a:solidFill>
                  <a:srgbClr val="000000"/>
                </a:solidFill>
                <a:latin typeface="Fira Sans Light"/>
              </a:rPr>
              <a:t> di euro.</a:t>
            </a:r>
          </a:p>
          <a:p>
            <a:pPr marL="539749" lvl="1" indent="-269875">
              <a:lnSpc>
                <a:spcPts val="3499"/>
              </a:lnSpc>
              <a:buFont typeface="Arial"/>
              <a:buChar char="•"/>
            </a:pPr>
            <a:r>
              <a:rPr lang="en-US" sz="2499" dirty="0">
                <a:solidFill>
                  <a:srgbClr val="000000"/>
                </a:solidFill>
                <a:latin typeface="Fira Sans Light"/>
              </a:rPr>
              <a:t>Gruppo 2: </a:t>
            </a:r>
            <a:r>
              <a:rPr lang="en-US" sz="2499" dirty="0" err="1">
                <a:solidFill>
                  <a:srgbClr val="000000"/>
                </a:solidFill>
                <a:latin typeface="Fira Sans Light"/>
              </a:rPr>
              <a:t>Aziende</a:t>
            </a:r>
            <a:r>
              <a:rPr lang="en-US" sz="2499" dirty="0">
                <a:solidFill>
                  <a:srgbClr val="000000"/>
                </a:solidFill>
                <a:latin typeface="Fira Sans Light"/>
              </a:rPr>
              <a:t> UE con </a:t>
            </a:r>
            <a:r>
              <a:rPr lang="en-US" sz="2499" dirty="0" err="1">
                <a:solidFill>
                  <a:srgbClr val="000000"/>
                </a:solidFill>
                <a:latin typeface="Fira Sans Light"/>
              </a:rPr>
              <a:t>più</a:t>
            </a:r>
            <a:r>
              <a:rPr lang="en-US" sz="2499" dirty="0">
                <a:solidFill>
                  <a:srgbClr val="000000"/>
                </a:solidFill>
                <a:latin typeface="Fira Sans Light"/>
              </a:rPr>
              <a:t> di 250 </a:t>
            </a:r>
            <a:r>
              <a:rPr lang="en-US" sz="2499" dirty="0" err="1">
                <a:solidFill>
                  <a:srgbClr val="000000"/>
                </a:solidFill>
                <a:latin typeface="Fira Sans Light"/>
              </a:rPr>
              <a:t>dipendenti</a:t>
            </a:r>
            <a:r>
              <a:rPr lang="en-US" sz="2499" dirty="0">
                <a:solidFill>
                  <a:srgbClr val="000000"/>
                </a:solidFill>
                <a:latin typeface="Fira Sans Light"/>
              </a:rPr>
              <a:t> e </a:t>
            </a:r>
            <a:r>
              <a:rPr lang="en-US" sz="2499" dirty="0" err="1">
                <a:solidFill>
                  <a:srgbClr val="000000"/>
                </a:solidFill>
                <a:latin typeface="Fira Sans Light"/>
              </a:rPr>
              <a:t>fatturato</a:t>
            </a:r>
            <a:r>
              <a:rPr lang="en-US" sz="2499" dirty="0">
                <a:solidFill>
                  <a:srgbClr val="000000"/>
                </a:solidFill>
                <a:latin typeface="Fira Sans Light"/>
              </a:rPr>
              <a:t> </a:t>
            </a:r>
            <a:r>
              <a:rPr lang="en-US" sz="2499" dirty="0" err="1">
                <a:solidFill>
                  <a:srgbClr val="000000"/>
                </a:solidFill>
                <a:latin typeface="Fira Sans Light"/>
              </a:rPr>
              <a:t>globale</a:t>
            </a:r>
            <a:r>
              <a:rPr lang="en-US" sz="2499" dirty="0">
                <a:solidFill>
                  <a:srgbClr val="000000"/>
                </a:solidFill>
                <a:latin typeface="Fira Sans Light"/>
              </a:rPr>
              <a:t> &gt; 40 </a:t>
            </a:r>
            <a:r>
              <a:rPr lang="en-US" sz="2499" dirty="0" err="1">
                <a:solidFill>
                  <a:srgbClr val="000000"/>
                </a:solidFill>
                <a:latin typeface="Fira Sans Light"/>
              </a:rPr>
              <a:t>milioni</a:t>
            </a:r>
            <a:r>
              <a:rPr lang="en-US" sz="2499" dirty="0">
                <a:solidFill>
                  <a:srgbClr val="000000"/>
                </a:solidFill>
                <a:latin typeface="Fira Sans Light"/>
              </a:rPr>
              <a:t> di euro in </a:t>
            </a:r>
            <a:r>
              <a:rPr lang="en-US" sz="2499" dirty="0" err="1">
                <a:solidFill>
                  <a:srgbClr val="000000"/>
                </a:solidFill>
                <a:latin typeface="Fira Sans Light"/>
              </a:rPr>
              <a:t>settori</a:t>
            </a:r>
            <a:r>
              <a:rPr lang="en-US" sz="2499" dirty="0">
                <a:solidFill>
                  <a:srgbClr val="000000"/>
                </a:solidFill>
                <a:latin typeface="Fira Sans Light"/>
              </a:rPr>
              <a:t> ad alto </a:t>
            </a:r>
            <a:r>
              <a:rPr lang="en-US" sz="2499" dirty="0" err="1">
                <a:solidFill>
                  <a:srgbClr val="000000"/>
                </a:solidFill>
                <a:latin typeface="Fira Sans Light"/>
              </a:rPr>
              <a:t>impatto</a:t>
            </a:r>
            <a:r>
              <a:rPr lang="en-US" sz="2499" dirty="0">
                <a:solidFill>
                  <a:srgbClr val="000000"/>
                </a:solidFill>
                <a:latin typeface="Fira Sans Light"/>
              </a:rPr>
              <a:t> (es. </a:t>
            </a:r>
            <a:r>
              <a:rPr lang="en-US" sz="2499" dirty="0" err="1">
                <a:solidFill>
                  <a:srgbClr val="000000"/>
                </a:solidFill>
                <a:latin typeface="Fira Sans Light"/>
              </a:rPr>
              <a:t>tessile</a:t>
            </a:r>
            <a:r>
              <a:rPr lang="en-US" sz="2499" dirty="0">
                <a:solidFill>
                  <a:srgbClr val="000000"/>
                </a:solidFill>
                <a:latin typeface="Fira Sans Light"/>
              </a:rPr>
              <a:t>, </a:t>
            </a:r>
            <a:r>
              <a:rPr lang="en-US" sz="2499" dirty="0" err="1">
                <a:solidFill>
                  <a:srgbClr val="000000"/>
                </a:solidFill>
                <a:latin typeface="Fira Sans Light"/>
              </a:rPr>
              <a:t>agricoltura</a:t>
            </a:r>
            <a:r>
              <a:rPr lang="en-US" sz="2499" dirty="0">
                <a:solidFill>
                  <a:srgbClr val="000000"/>
                </a:solidFill>
                <a:latin typeface="Fira Sans Light"/>
              </a:rPr>
              <a:t>).</a:t>
            </a:r>
          </a:p>
          <a:p>
            <a:pPr marL="539749" lvl="1" indent="-269875">
              <a:lnSpc>
                <a:spcPts val="3499"/>
              </a:lnSpc>
              <a:buFont typeface="Arial"/>
              <a:buChar char="•"/>
            </a:pPr>
            <a:r>
              <a:rPr lang="en-US" sz="2499" dirty="0" err="1">
                <a:solidFill>
                  <a:srgbClr val="000000"/>
                </a:solidFill>
                <a:latin typeface="Fira Sans Light"/>
              </a:rPr>
              <a:t>Società</a:t>
            </a:r>
            <a:r>
              <a:rPr lang="en-US" sz="2499" dirty="0">
                <a:solidFill>
                  <a:srgbClr val="000000"/>
                </a:solidFill>
                <a:latin typeface="Fira Sans Light"/>
              </a:rPr>
              <a:t> non-UE: con </a:t>
            </a:r>
            <a:r>
              <a:rPr lang="en-US" sz="2499" dirty="0" err="1">
                <a:solidFill>
                  <a:srgbClr val="000000"/>
                </a:solidFill>
                <a:latin typeface="Fira Sans Light"/>
              </a:rPr>
              <a:t>fatturato</a:t>
            </a:r>
            <a:r>
              <a:rPr lang="en-US" sz="2499" dirty="0">
                <a:solidFill>
                  <a:srgbClr val="000000"/>
                </a:solidFill>
                <a:latin typeface="Fira Sans Light"/>
              </a:rPr>
              <a:t> simile ai </a:t>
            </a:r>
            <a:r>
              <a:rPr lang="en-US" sz="2499" dirty="0" err="1">
                <a:solidFill>
                  <a:srgbClr val="000000"/>
                </a:solidFill>
                <a:latin typeface="Fira Sans Light"/>
              </a:rPr>
              <a:t>Gruppi</a:t>
            </a:r>
            <a:r>
              <a:rPr lang="en-US" sz="2499" dirty="0">
                <a:solidFill>
                  <a:srgbClr val="000000"/>
                </a:solidFill>
                <a:latin typeface="Fira Sans Light"/>
              </a:rPr>
              <a:t> 1 e 2 </a:t>
            </a:r>
            <a:r>
              <a:rPr lang="en-US" sz="2499" dirty="0" err="1">
                <a:solidFill>
                  <a:srgbClr val="000000"/>
                </a:solidFill>
                <a:latin typeface="Fira Sans Light"/>
              </a:rPr>
              <a:t>generato</a:t>
            </a:r>
            <a:r>
              <a:rPr lang="en-US" sz="2499" dirty="0">
                <a:solidFill>
                  <a:srgbClr val="000000"/>
                </a:solidFill>
                <a:latin typeface="Fira Sans Light"/>
              </a:rPr>
              <a:t> </a:t>
            </a:r>
            <a:r>
              <a:rPr lang="en-US" sz="2499" dirty="0" err="1">
                <a:solidFill>
                  <a:srgbClr val="000000"/>
                </a:solidFill>
                <a:latin typeface="Fira Sans Light"/>
              </a:rPr>
              <a:t>nell'UE</a:t>
            </a:r>
            <a:r>
              <a:rPr lang="en-US" sz="2499" dirty="0">
                <a:solidFill>
                  <a:srgbClr val="000000"/>
                </a:solidFill>
                <a:latin typeface="Fira Sans Light"/>
              </a:rPr>
              <a:t>.</a:t>
            </a:r>
          </a:p>
          <a:p>
            <a:pPr marL="539749" lvl="1" indent="-269875">
              <a:lnSpc>
                <a:spcPts val="3499"/>
              </a:lnSpc>
              <a:buFont typeface="Arial"/>
              <a:buChar char="•"/>
            </a:pPr>
            <a:r>
              <a:rPr lang="en-US" sz="2499" dirty="0">
                <a:solidFill>
                  <a:srgbClr val="000000"/>
                </a:solidFill>
                <a:latin typeface="Fira Sans Light"/>
              </a:rPr>
              <a:t>Le </a:t>
            </a:r>
            <a:r>
              <a:rPr lang="en-US" sz="2499" dirty="0" err="1">
                <a:solidFill>
                  <a:srgbClr val="000000"/>
                </a:solidFill>
                <a:latin typeface="Fira Sans Light"/>
              </a:rPr>
              <a:t>microimprese</a:t>
            </a:r>
            <a:r>
              <a:rPr lang="en-US" sz="2499" dirty="0">
                <a:solidFill>
                  <a:srgbClr val="000000"/>
                </a:solidFill>
                <a:latin typeface="Fira Sans Light"/>
              </a:rPr>
              <a:t> e le PMI non </a:t>
            </a:r>
            <a:r>
              <a:rPr lang="en-US" sz="2499" dirty="0" err="1">
                <a:solidFill>
                  <a:srgbClr val="000000"/>
                </a:solidFill>
                <a:latin typeface="Fira Sans Light"/>
              </a:rPr>
              <a:t>sono</a:t>
            </a:r>
            <a:r>
              <a:rPr lang="en-US" sz="2499" dirty="0">
                <a:solidFill>
                  <a:srgbClr val="000000"/>
                </a:solidFill>
                <a:latin typeface="Fira Sans Light"/>
              </a:rPr>
              <a:t> </a:t>
            </a:r>
            <a:r>
              <a:rPr lang="en-US" sz="2499" dirty="0" err="1">
                <a:solidFill>
                  <a:srgbClr val="000000"/>
                </a:solidFill>
                <a:latin typeface="Fira Sans Light"/>
              </a:rPr>
              <a:t>soggette</a:t>
            </a:r>
            <a:r>
              <a:rPr lang="en-US" sz="2499" dirty="0">
                <a:solidFill>
                  <a:srgbClr val="000000"/>
                </a:solidFill>
                <a:latin typeface="Fira Sans Light"/>
              </a:rPr>
              <a:t> alle </a:t>
            </a:r>
            <a:r>
              <a:rPr lang="en-US" sz="2499" dirty="0" err="1">
                <a:solidFill>
                  <a:srgbClr val="000000"/>
                </a:solidFill>
                <a:latin typeface="Fira Sans Light"/>
              </a:rPr>
              <a:t>disposizioni</a:t>
            </a:r>
            <a:r>
              <a:rPr lang="en-US" sz="2499" dirty="0">
                <a:solidFill>
                  <a:srgbClr val="000000"/>
                </a:solidFill>
                <a:latin typeface="Fira Sans Light"/>
              </a:rPr>
              <a:t> </a:t>
            </a:r>
            <a:r>
              <a:rPr lang="en-US" sz="2499" dirty="0" err="1">
                <a:solidFill>
                  <a:srgbClr val="000000"/>
                </a:solidFill>
                <a:latin typeface="Fira Sans Light"/>
              </a:rPr>
              <a:t>proposte</a:t>
            </a:r>
            <a:r>
              <a:rPr lang="en-US" sz="2499" dirty="0">
                <a:solidFill>
                  <a:srgbClr val="000000"/>
                </a:solidFill>
                <a:latin typeface="Fira Sans Light"/>
              </a:rPr>
              <a:t>.</a:t>
            </a:r>
          </a:p>
        </p:txBody>
      </p:sp>
      <p:grpSp>
        <p:nvGrpSpPr>
          <p:cNvPr id="9" name="Group 9"/>
          <p:cNvGrpSpPr/>
          <p:nvPr/>
        </p:nvGrpSpPr>
        <p:grpSpPr>
          <a:xfrm rot="-10800000">
            <a:off x="13838143" y="801247"/>
            <a:ext cx="2679789" cy="2320710"/>
            <a:chOff x="0" y="0"/>
            <a:chExt cx="3619627" cy="3134614"/>
          </a:xfrm>
        </p:grpSpPr>
        <p:sp>
          <p:nvSpPr>
            <p:cNvPr id="10" name="Freeform 10"/>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sp>
        <p:nvSpPr>
          <p:cNvPr id="11" name="TextBox 11"/>
          <p:cNvSpPr txBox="1"/>
          <p:nvPr/>
        </p:nvSpPr>
        <p:spPr>
          <a:xfrm>
            <a:off x="1028700" y="801247"/>
            <a:ext cx="10222440" cy="1065933"/>
          </a:xfrm>
          <a:prstGeom prst="rect">
            <a:avLst/>
          </a:prstGeom>
        </p:spPr>
        <p:txBody>
          <a:bodyPr lIns="0" tIns="0" rIns="0" bIns="0" rtlCol="0" anchor="t">
            <a:spAutoFit/>
          </a:bodyPr>
          <a:lstStyle/>
          <a:p>
            <a:pPr>
              <a:lnSpc>
                <a:spcPts val="5399"/>
              </a:lnSpc>
            </a:pPr>
            <a:r>
              <a:rPr lang="en-US" sz="4499" spc="-44" dirty="0">
                <a:solidFill>
                  <a:srgbClr val="333A3B"/>
                </a:solidFill>
                <a:latin typeface="Fira Sans Bold"/>
              </a:rPr>
              <a:t>Corporate Sustainability Due Diligence</a:t>
            </a:r>
          </a:p>
          <a:p>
            <a:pPr>
              <a:lnSpc>
                <a:spcPts val="2999"/>
              </a:lnSpc>
              <a:spcBef>
                <a:spcPct val="0"/>
              </a:spcBef>
            </a:pPr>
            <a:r>
              <a:rPr lang="en-US" sz="2499" spc="-24" dirty="0" err="1">
                <a:solidFill>
                  <a:srgbClr val="00A181"/>
                </a:solidFill>
                <a:latin typeface="Fira Sans Medium"/>
              </a:rPr>
              <a:t>Proposta</a:t>
            </a:r>
            <a:r>
              <a:rPr lang="en-US" sz="2499" spc="-24" dirty="0">
                <a:solidFill>
                  <a:srgbClr val="00A181"/>
                </a:solidFill>
                <a:latin typeface="Fira Sans Medium"/>
              </a:rPr>
              <a:t> </a:t>
            </a:r>
            <a:r>
              <a:rPr lang="en-US" sz="2499" spc="-24" dirty="0" err="1">
                <a:solidFill>
                  <a:srgbClr val="00A181"/>
                </a:solidFill>
                <a:latin typeface="Fira Sans Medium"/>
              </a:rPr>
              <a:t>legislativa</a:t>
            </a:r>
            <a:r>
              <a:rPr lang="en-US" sz="2499" spc="-24" dirty="0">
                <a:solidFill>
                  <a:srgbClr val="00A181"/>
                </a:solidFill>
                <a:latin typeface="Fira Sans Medium"/>
              </a:rPr>
              <a:t> </a:t>
            </a:r>
            <a:r>
              <a:rPr lang="en-US" sz="2499" spc="-24" dirty="0" err="1">
                <a:solidFill>
                  <a:srgbClr val="00A181"/>
                </a:solidFill>
                <a:latin typeface="Fira Sans Medium"/>
              </a:rPr>
              <a:t>della</a:t>
            </a:r>
            <a:r>
              <a:rPr lang="en-US" sz="2499" spc="-24" dirty="0">
                <a:solidFill>
                  <a:srgbClr val="00A181"/>
                </a:solidFill>
                <a:latin typeface="Fira Sans Medium"/>
              </a:rPr>
              <a:t> </a:t>
            </a:r>
            <a:r>
              <a:rPr lang="en-US" sz="2499" spc="-24" dirty="0" err="1">
                <a:solidFill>
                  <a:srgbClr val="00A181"/>
                </a:solidFill>
                <a:latin typeface="Fira Sans Medium"/>
              </a:rPr>
              <a:t>Commissione</a:t>
            </a:r>
            <a:r>
              <a:rPr lang="en-US" sz="2499" spc="-24" dirty="0">
                <a:solidFill>
                  <a:srgbClr val="00A181"/>
                </a:solidFill>
                <a:latin typeface="Fira Sans Medium"/>
              </a:rPr>
              <a:t> </a:t>
            </a:r>
            <a:r>
              <a:rPr lang="en-US" sz="2499" spc="-24" dirty="0" err="1">
                <a:solidFill>
                  <a:srgbClr val="00A181"/>
                </a:solidFill>
                <a:latin typeface="Fira Sans Medium"/>
              </a:rPr>
              <a:t>Europea</a:t>
            </a:r>
            <a:endParaRPr lang="en-US" sz="2499" spc="-24" dirty="0">
              <a:solidFill>
                <a:srgbClr val="00A181"/>
              </a:solidFill>
              <a:latin typeface="Fira Sans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3731483" y="7376090"/>
            <a:ext cx="5572899" cy="4826157"/>
            <a:chOff x="0" y="0"/>
            <a:chExt cx="3619627" cy="3134614"/>
          </a:xfrm>
        </p:grpSpPr>
        <p:sp>
          <p:nvSpPr>
            <p:cNvPr id="3" name="Freeform 3"/>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4" name="Group 4"/>
          <p:cNvGrpSpPr/>
          <p:nvPr/>
        </p:nvGrpSpPr>
        <p:grpSpPr>
          <a:xfrm rot="-10800000">
            <a:off x="15684883" y="3323632"/>
            <a:ext cx="3980107" cy="3446791"/>
            <a:chOff x="0" y="0"/>
            <a:chExt cx="3619627" cy="3134614"/>
          </a:xfrm>
        </p:grpSpPr>
        <p:sp>
          <p:nvSpPr>
            <p:cNvPr id="5" name="Freeform 5"/>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6" name="Group 6"/>
          <p:cNvGrpSpPr/>
          <p:nvPr/>
        </p:nvGrpSpPr>
        <p:grpSpPr>
          <a:xfrm>
            <a:off x="11704821" y="4456758"/>
            <a:ext cx="5797203" cy="5020117"/>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4926" r="-14926"/>
              </a:stretch>
            </a:blipFill>
          </p:spPr>
          <p:txBody>
            <a:bodyPr/>
            <a:lstStyle/>
            <a:p>
              <a:endParaRPr lang="it-IT"/>
            </a:p>
          </p:txBody>
        </p:sp>
      </p:grpSp>
      <p:sp>
        <p:nvSpPr>
          <p:cNvPr id="8" name="TextBox 8"/>
          <p:cNvSpPr txBox="1"/>
          <p:nvPr/>
        </p:nvSpPr>
        <p:spPr>
          <a:xfrm>
            <a:off x="1028700" y="2701425"/>
            <a:ext cx="9581859" cy="7602979"/>
          </a:xfrm>
          <a:prstGeom prst="rect">
            <a:avLst/>
          </a:prstGeom>
        </p:spPr>
        <p:txBody>
          <a:bodyPr lIns="0" tIns="0" rIns="0" bIns="0" rtlCol="0" anchor="t">
            <a:spAutoFit/>
          </a:bodyPr>
          <a:lstStyle/>
          <a:p>
            <a:pPr>
              <a:lnSpc>
                <a:spcPts val="3499"/>
              </a:lnSpc>
            </a:pPr>
            <a:r>
              <a:rPr lang="en-US" sz="2499" dirty="0">
                <a:solidFill>
                  <a:srgbClr val="000000"/>
                </a:solidFill>
                <a:latin typeface="Fira Sans Light"/>
                <a:ea typeface="Fira Sans Light"/>
              </a:rPr>
              <a:t>Il 1° </a:t>
            </a:r>
            <a:r>
              <a:rPr lang="en-US" sz="2499" dirty="0" err="1">
                <a:solidFill>
                  <a:srgbClr val="000000"/>
                </a:solidFill>
                <a:latin typeface="Fira Sans Light"/>
                <a:ea typeface="Fira Sans Light"/>
              </a:rPr>
              <a:t>giugno</a:t>
            </a:r>
            <a:r>
              <a:rPr lang="en-US" sz="2499" dirty="0">
                <a:solidFill>
                  <a:srgbClr val="000000"/>
                </a:solidFill>
                <a:latin typeface="Fira Sans Light"/>
                <a:ea typeface="Fira Sans Light"/>
              </a:rPr>
              <a:t> 2023, il </a:t>
            </a:r>
            <a:r>
              <a:rPr lang="en-US" sz="2499" dirty="0" err="1">
                <a:solidFill>
                  <a:srgbClr val="000000"/>
                </a:solidFill>
                <a:latin typeface="Fira Sans Light"/>
                <a:ea typeface="Fira Sans Light"/>
              </a:rPr>
              <a:t>Parlamento</a:t>
            </a:r>
            <a:r>
              <a:rPr lang="en-US" sz="2499" dirty="0">
                <a:solidFill>
                  <a:srgbClr val="000000"/>
                </a:solidFill>
                <a:latin typeface="Fira Sans Light"/>
                <a:ea typeface="Fira Sans Light"/>
              </a:rPr>
              <a:t> ha </a:t>
            </a:r>
            <a:r>
              <a:rPr lang="en-US" sz="2499" dirty="0" err="1">
                <a:solidFill>
                  <a:srgbClr val="000000"/>
                </a:solidFill>
                <a:latin typeface="Fira Sans Light"/>
                <a:ea typeface="Fira Sans Light"/>
              </a:rPr>
              <a:t>votato</a:t>
            </a:r>
            <a:r>
              <a:rPr lang="en-US" sz="2499" dirty="0">
                <a:solidFill>
                  <a:srgbClr val="000000"/>
                </a:solidFill>
                <a:latin typeface="Fira Sans Light"/>
                <a:ea typeface="Fira Sans Light"/>
              </a:rPr>
              <a:t> in </a:t>
            </a:r>
            <a:r>
              <a:rPr lang="en-US" sz="2499" dirty="0" err="1">
                <a:solidFill>
                  <a:srgbClr val="000000"/>
                </a:solidFill>
                <a:latin typeface="Fira Sans Light"/>
                <a:ea typeface="Fira Sans Light"/>
              </a:rPr>
              <a:t>seduta</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plenaria</a:t>
            </a:r>
            <a:r>
              <a:rPr lang="en-US" sz="2499" dirty="0">
                <a:solidFill>
                  <a:srgbClr val="000000"/>
                </a:solidFill>
                <a:latin typeface="Fira Sans Light"/>
                <a:ea typeface="Fira Sans Light"/>
              </a:rPr>
              <a:t> la </a:t>
            </a:r>
            <a:r>
              <a:rPr lang="en-US" sz="2499" dirty="0" err="1">
                <a:solidFill>
                  <a:srgbClr val="000000"/>
                </a:solidFill>
                <a:latin typeface="Fira Sans Light"/>
                <a:ea typeface="Fira Sans Light"/>
              </a:rPr>
              <a:t>relazione</a:t>
            </a:r>
            <a:r>
              <a:rPr lang="en-US" sz="2499" dirty="0">
                <a:solidFill>
                  <a:srgbClr val="000000"/>
                </a:solidFill>
                <a:latin typeface="Fira Sans Light"/>
                <a:ea typeface="Fira Sans Light"/>
              </a:rPr>
              <a:t> JURI, </a:t>
            </a:r>
            <a:r>
              <a:rPr lang="en-US" sz="2499" dirty="0" err="1">
                <a:solidFill>
                  <a:srgbClr val="000000"/>
                </a:solidFill>
                <a:latin typeface="Fira Sans Light"/>
                <a:ea typeface="Fira Sans Light"/>
              </a:rPr>
              <a:t>approvando</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gli</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emendamenti</a:t>
            </a:r>
            <a:r>
              <a:rPr lang="en-US" sz="2499" dirty="0">
                <a:solidFill>
                  <a:srgbClr val="000000"/>
                </a:solidFill>
                <a:latin typeface="Fira Sans Light"/>
                <a:ea typeface="Fira Sans Light"/>
              </a:rPr>
              <a:t> alle </a:t>
            </a:r>
            <a:r>
              <a:rPr lang="en-US" sz="2499" dirty="0" err="1">
                <a:solidFill>
                  <a:srgbClr val="000000"/>
                </a:solidFill>
                <a:latin typeface="Fira Sans Light"/>
                <a:ea typeface="Fira Sans Light"/>
              </a:rPr>
              <a:t>proposte</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della</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Commissione</a:t>
            </a:r>
            <a:r>
              <a:rPr lang="en-US" sz="2499" dirty="0">
                <a:solidFill>
                  <a:srgbClr val="000000"/>
                </a:solidFill>
                <a:latin typeface="Fira Sans Light"/>
                <a:ea typeface="Fira Sans Light"/>
              </a:rPr>
              <a:t> con 366 </a:t>
            </a:r>
            <a:r>
              <a:rPr lang="en-US" sz="2499" dirty="0" err="1">
                <a:solidFill>
                  <a:srgbClr val="000000"/>
                </a:solidFill>
                <a:latin typeface="Fira Sans Light"/>
                <a:ea typeface="Fira Sans Light"/>
              </a:rPr>
              <a:t>voti</a:t>
            </a:r>
            <a:r>
              <a:rPr lang="en-US" sz="2499" dirty="0">
                <a:solidFill>
                  <a:srgbClr val="000000"/>
                </a:solidFill>
                <a:latin typeface="Fira Sans Light"/>
                <a:ea typeface="Fira Sans Light"/>
              </a:rPr>
              <a:t> </a:t>
            </a:r>
            <a:r>
              <a:rPr lang="en-US" sz="2499" dirty="0" err="1">
                <a:solidFill>
                  <a:srgbClr val="000000"/>
                </a:solidFill>
                <a:latin typeface="Fira Sans Light"/>
                <a:ea typeface="Fira Sans Light"/>
              </a:rPr>
              <a:t>favorevoli</a:t>
            </a:r>
            <a:r>
              <a:rPr lang="en-US" sz="2499" dirty="0">
                <a:solidFill>
                  <a:srgbClr val="000000"/>
                </a:solidFill>
                <a:latin typeface="Fira Sans Light"/>
                <a:ea typeface="Fira Sans Light"/>
              </a:rPr>
              <a:t>, 225 </a:t>
            </a:r>
            <a:r>
              <a:rPr lang="en-US" sz="2499" dirty="0" err="1">
                <a:solidFill>
                  <a:srgbClr val="000000"/>
                </a:solidFill>
                <a:latin typeface="Fira Sans Light"/>
                <a:ea typeface="Fira Sans Light"/>
              </a:rPr>
              <a:t>contrari</a:t>
            </a:r>
            <a:r>
              <a:rPr lang="en-US" sz="2499" dirty="0">
                <a:solidFill>
                  <a:srgbClr val="000000"/>
                </a:solidFill>
                <a:latin typeface="Fira Sans Light"/>
                <a:ea typeface="Fira Sans Light"/>
              </a:rPr>
              <a:t> e 38 </a:t>
            </a:r>
            <a:r>
              <a:rPr lang="en-US" sz="2499" dirty="0" err="1">
                <a:solidFill>
                  <a:srgbClr val="000000"/>
                </a:solidFill>
                <a:latin typeface="Fira Sans Light"/>
                <a:ea typeface="Fira Sans Light"/>
              </a:rPr>
              <a:t>astenuti</a:t>
            </a:r>
            <a:r>
              <a:rPr lang="en-US" sz="2499" dirty="0">
                <a:solidFill>
                  <a:srgbClr val="000000"/>
                </a:solidFill>
                <a:latin typeface="Fira Sans Light"/>
                <a:ea typeface="Fira Sans Light"/>
              </a:rPr>
              <a:t>.</a:t>
            </a:r>
          </a:p>
          <a:p>
            <a:pPr>
              <a:lnSpc>
                <a:spcPts val="3499"/>
              </a:lnSpc>
            </a:pPr>
            <a:r>
              <a:rPr lang="en-US" sz="2499" dirty="0">
                <a:solidFill>
                  <a:srgbClr val="000000"/>
                </a:solidFill>
                <a:latin typeface="Fira Sans Light"/>
              </a:rPr>
              <a:t>A </a:t>
            </a:r>
            <a:r>
              <a:rPr lang="en-US" sz="2499" dirty="0" err="1">
                <a:solidFill>
                  <a:srgbClr val="000000"/>
                </a:solidFill>
                <a:latin typeface="Fira Sans Light"/>
              </a:rPr>
              <a:t>dicembre</a:t>
            </a:r>
            <a:r>
              <a:rPr lang="en-US" sz="2499" dirty="0">
                <a:solidFill>
                  <a:srgbClr val="000000"/>
                </a:solidFill>
                <a:latin typeface="Fira Sans Light"/>
              </a:rPr>
              <a:t> 2023, </a:t>
            </a:r>
            <a:r>
              <a:rPr lang="en-US" sz="2499" dirty="0" err="1">
                <a:solidFill>
                  <a:srgbClr val="000000"/>
                </a:solidFill>
                <a:latin typeface="Fira Sans Light"/>
              </a:rPr>
              <a:t>Parlamento</a:t>
            </a:r>
            <a:r>
              <a:rPr lang="en-US" sz="2499" dirty="0">
                <a:solidFill>
                  <a:srgbClr val="000000"/>
                </a:solidFill>
                <a:latin typeface="Fira Sans Light"/>
              </a:rPr>
              <a:t> e </a:t>
            </a:r>
            <a:r>
              <a:rPr lang="en-US" sz="2499" dirty="0" err="1">
                <a:solidFill>
                  <a:srgbClr val="000000"/>
                </a:solidFill>
                <a:latin typeface="Fira Sans Light"/>
              </a:rPr>
              <a:t>Consiglio</a:t>
            </a:r>
            <a:r>
              <a:rPr lang="en-US" sz="2499" dirty="0">
                <a:solidFill>
                  <a:srgbClr val="000000"/>
                </a:solidFill>
                <a:latin typeface="Fira Sans Light"/>
              </a:rPr>
              <a:t> </a:t>
            </a:r>
            <a:r>
              <a:rPr lang="en-US" sz="2499" dirty="0" err="1">
                <a:solidFill>
                  <a:srgbClr val="000000"/>
                </a:solidFill>
                <a:latin typeface="Fira Sans Light"/>
              </a:rPr>
              <a:t>hanno</a:t>
            </a:r>
            <a:r>
              <a:rPr lang="en-US" sz="2499" dirty="0">
                <a:solidFill>
                  <a:srgbClr val="000000"/>
                </a:solidFill>
                <a:latin typeface="Fira Sans Light"/>
              </a:rPr>
              <a:t> </a:t>
            </a:r>
            <a:r>
              <a:rPr lang="en-US" sz="2499" dirty="0" err="1">
                <a:solidFill>
                  <a:srgbClr val="000000"/>
                </a:solidFill>
                <a:latin typeface="Fira Sans Light"/>
              </a:rPr>
              <a:t>raggiunto</a:t>
            </a:r>
            <a:r>
              <a:rPr lang="en-US" sz="2499" dirty="0">
                <a:solidFill>
                  <a:srgbClr val="000000"/>
                </a:solidFill>
                <a:latin typeface="Fira Sans Light"/>
              </a:rPr>
              <a:t> un </a:t>
            </a:r>
            <a:r>
              <a:rPr lang="en-US" sz="2499" dirty="0" err="1">
                <a:solidFill>
                  <a:srgbClr val="000000"/>
                </a:solidFill>
                <a:latin typeface="Fira Sans Light"/>
              </a:rPr>
              <a:t>accordo</a:t>
            </a:r>
            <a:r>
              <a:rPr lang="en-US" sz="2499" dirty="0">
                <a:solidFill>
                  <a:srgbClr val="000000"/>
                </a:solidFill>
                <a:latin typeface="Fira Sans Light"/>
              </a:rPr>
              <a:t> </a:t>
            </a:r>
            <a:r>
              <a:rPr lang="en-US" sz="2499" dirty="0" err="1">
                <a:solidFill>
                  <a:srgbClr val="000000"/>
                </a:solidFill>
                <a:latin typeface="Fira Sans Light"/>
              </a:rPr>
              <a:t>provvisorio</a:t>
            </a:r>
            <a:r>
              <a:rPr lang="en-US" sz="2499" dirty="0">
                <a:solidFill>
                  <a:srgbClr val="000000"/>
                </a:solidFill>
                <a:latin typeface="Fira Sans Light"/>
              </a:rPr>
              <a:t> </a:t>
            </a:r>
            <a:r>
              <a:rPr lang="en-US" sz="2499" dirty="0" err="1">
                <a:solidFill>
                  <a:srgbClr val="000000"/>
                </a:solidFill>
                <a:latin typeface="Fira Sans Light"/>
              </a:rPr>
              <a:t>sul</a:t>
            </a:r>
            <a:r>
              <a:rPr lang="en-US" sz="2499" dirty="0">
                <a:solidFill>
                  <a:srgbClr val="000000"/>
                </a:solidFill>
                <a:latin typeface="Fira Sans Light"/>
              </a:rPr>
              <a:t> testo. </a:t>
            </a:r>
          </a:p>
          <a:p>
            <a:pPr>
              <a:lnSpc>
                <a:spcPts val="3499"/>
              </a:lnSpc>
            </a:pPr>
            <a:endParaRPr lang="en-US" sz="2499" dirty="0">
              <a:solidFill>
                <a:srgbClr val="000000"/>
              </a:solidFill>
              <a:latin typeface="Fira Sans Light"/>
            </a:endParaRPr>
          </a:p>
          <a:p>
            <a:pPr>
              <a:lnSpc>
                <a:spcPts val="3499"/>
              </a:lnSpc>
            </a:pPr>
            <a:r>
              <a:rPr lang="en-US" sz="2499" dirty="0" err="1">
                <a:solidFill>
                  <a:srgbClr val="000000"/>
                </a:solidFill>
                <a:latin typeface="Fira Sans Light"/>
              </a:rPr>
              <a:t>Questo</a:t>
            </a:r>
            <a:r>
              <a:rPr lang="en-US" sz="2499" dirty="0">
                <a:solidFill>
                  <a:srgbClr val="000000"/>
                </a:solidFill>
                <a:latin typeface="Fira Sans Light"/>
              </a:rPr>
              <a:t> </a:t>
            </a:r>
            <a:r>
              <a:rPr lang="en-US" sz="2499" dirty="0" err="1">
                <a:solidFill>
                  <a:srgbClr val="000000"/>
                </a:solidFill>
                <a:latin typeface="Fira Sans Light"/>
              </a:rPr>
              <a:t>prevede</a:t>
            </a:r>
            <a:r>
              <a:rPr lang="en-US" sz="2499" dirty="0">
                <a:solidFill>
                  <a:srgbClr val="000000"/>
                </a:solidFill>
                <a:latin typeface="Fira Sans Light"/>
              </a:rPr>
              <a:t> </a:t>
            </a:r>
            <a:r>
              <a:rPr lang="en-US" sz="2499" dirty="0" err="1">
                <a:solidFill>
                  <a:srgbClr val="000000"/>
                </a:solidFill>
                <a:latin typeface="Fira Sans Light"/>
              </a:rPr>
              <a:t>l’obbligo</a:t>
            </a:r>
            <a:r>
              <a:rPr lang="en-US" sz="2499" dirty="0">
                <a:solidFill>
                  <a:srgbClr val="000000"/>
                </a:solidFill>
                <a:latin typeface="Fira Sans Light"/>
              </a:rPr>
              <a:t> per le </a:t>
            </a:r>
            <a:r>
              <a:rPr lang="en-US" sz="2499" dirty="0" err="1">
                <a:solidFill>
                  <a:srgbClr val="000000"/>
                </a:solidFill>
                <a:latin typeface="Fira Sans Light"/>
              </a:rPr>
              <a:t>autorità</a:t>
            </a:r>
            <a:r>
              <a:rPr lang="en-US" sz="2499" dirty="0">
                <a:solidFill>
                  <a:srgbClr val="000000"/>
                </a:solidFill>
                <a:latin typeface="Fira Sans Light"/>
              </a:rPr>
              <a:t> </a:t>
            </a:r>
            <a:r>
              <a:rPr lang="en-US" sz="2499" dirty="0" err="1">
                <a:solidFill>
                  <a:srgbClr val="000000"/>
                </a:solidFill>
                <a:latin typeface="Fira Sans Light"/>
              </a:rPr>
              <a:t>nazionali</a:t>
            </a:r>
            <a:r>
              <a:rPr lang="en-US" sz="2499" dirty="0">
                <a:solidFill>
                  <a:srgbClr val="000000"/>
                </a:solidFill>
                <a:latin typeface="Fira Sans Light"/>
              </a:rPr>
              <a:t> di </a:t>
            </a:r>
            <a:r>
              <a:rPr lang="en-US" sz="2499" dirty="0" err="1">
                <a:solidFill>
                  <a:srgbClr val="000000"/>
                </a:solidFill>
                <a:latin typeface="Fira Sans Light"/>
              </a:rPr>
              <a:t>vigilare</a:t>
            </a:r>
            <a:r>
              <a:rPr lang="en-US" sz="2499" dirty="0">
                <a:solidFill>
                  <a:srgbClr val="000000"/>
                </a:solidFill>
                <a:latin typeface="Fira Sans Light"/>
              </a:rPr>
              <a:t> </a:t>
            </a:r>
            <a:r>
              <a:rPr lang="en-US" sz="2499" dirty="0" err="1">
                <a:solidFill>
                  <a:srgbClr val="000000"/>
                </a:solidFill>
                <a:latin typeface="Fira Sans Light"/>
              </a:rPr>
              <a:t>sull’adempimento</a:t>
            </a:r>
            <a:r>
              <a:rPr lang="en-US" sz="2499" dirty="0">
                <a:solidFill>
                  <a:srgbClr val="000000"/>
                </a:solidFill>
                <a:latin typeface="Fira Sans Light"/>
              </a:rPr>
              <a:t> e </a:t>
            </a:r>
            <a:r>
              <a:rPr lang="en-US" sz="2499" dirty="0" err="1">
                <a:solidFill>
                  <a:srgbClr val="000000"/>
                </a:solidFill>
                <a:latin typeface="Fira Sans Light"/>
              </a:rPr>
              <a:t>sanzionare</a:t>
            </a:r>
            <a:r>
              <a:rPr lang="en-US" sz="2499" dirty="0">
                <a:solidFill>
                  <a:srgbClr val="000000"/>
                </a:solidFill>
                <a:latin typeface="Fira Sans Light"/>
              </a:rPr>
              <a:t> le </a:t>
            </a:r>
            <a:r>
              <a:rPr lang="en-US" sz="2499" dirty="0" err="1">
                <a:solidFill>
                  <a:srgbClr val="000000"/>
                </a:solidFill>
                <a:latin typeface="Fira Sans Light"/>
              </a:rPr>
              <a:t>inadempienze</a:t>
            </a:r>
            <a:r>
              <a:rPr lang="en-US" sz="2499" dirty="0">
                <a:solidFill>
                  <a:srgbClr val="000000"/>
                </a:solidFill>
                <a:latin typeface="Fira Sans Light"/>
              </a:rPr>
              <a:t> </a:t>
            </a:r>
            <a:r>
              <a:rPr lang="en-US" sz="2499" dirty="0" err="1">
                <a:solidFill>
                  <a:srgbClr val="000000"/>
                </a:solidFill>
                <a:latin typeface="Fira Sans Light"/>
              </a:rPr>
              <a:t>fino</a:t>
            </a:r>
            <a:r>
              <a:rPr lang="en-US" sz="2499" dirty="0">
                <a:solidFill>
                  <a:srgbClr val="000000"/>
                </a:solidFill>
                <a:latin typeface="Fira Sans Light"/>
              </a:rPr>
              <a:t> al 5% del </a:t>
            </a:r>
            <a:r>
              <a:rPr lang="en-US" sz="2499" dirty="0" err="1">
                <a:solidFill>
                  <a:srgbClr val="000000"/>
                </a:solidFill>
                <a:latin typeface="Fira Sans Light"/>
              </a:rPr>
              <a:t>fatturato</a:t>
            </a:r>
            <a:r>
              <a:rPr lang="en-US" sz="2499" dirty="0">
                <a:solidFill>
                  <a:srgbClr val="000000"/>
                </a:solidFill>
                <a:latin typeface="Fira Sans Light"/>
              </a:rPr>
              <a:t>, </a:t>
            </a:r>
            <a:r>
              <a:rPr lang="en-US" sz="2499" dirty="0" err="1">
                <a:solidFill>
                  <a:srgbClr val="000000"/>
                </a:solidFill>
                <a:latin typeface="Fira Sans Light"/>
              </a:rPr>
              <a:t>applicando</a:t>
            </a:r>
            <a:r>
              <a:rPr lang="en-US" sz="2499" dirty="0">
                <a:solidFill>
                  <a:srgbClr val="000000"/>
                </a:solidFill>
                <a:latin typeface="Fira Sans Light"/>
              </a:rPr>
              <a:t> </a:t>
            </a:r>
            <a:r>
              <a:rPr lang="en-US" sz="2499" dirty="0" err="1">
                <a:solidFill>
                  <a:srgbClr val="000000"/>
                </a:solidFill>
                <a:latin typeface="Fira Sans Light"/>
              </a:rPr>
              <a:t>anche</a:t>
            </a:r>
            <a:r>
              <a:rPr lang="en-US" sz="2499" dirty="0">
                <a:solidFill>
                  <a:srgbClr val="000000"/>
                </a:solidFill>
                <a:latin typeface="Fira Sans Light"/>
              </a:rPr>
              <a:t> il "naming and shaming". Le </a:t>
            </a:r>
            <a:r>
              <a:rPr lang="en-US" sz="2499" dirty="0" err="1">
                <a:solidFill>
                  <a:srgbClr val="000000"/>
                </a:solidFill>
                <a:latin typeface="Fira Sans Light"/>
              </a:rPr>
              <a:t>eventuali</a:t>
            </a:r>
            <a:r>
              <a:rPr lang="en-US" sz="2499" dirty="0">
                <a:solidFill>
                  <a:srgbClr val="000000"/>
                </a:solidFill>
                <a:latin typeface="Fira Sans Light"/>
              </a:rPr>
              <a:t> </a:t>
            </a:r>
            <a:r>
              <a:rPr lang="en-US" sz="2499" dirty="0" err="1">
                <a:solidFill>
                  <a:srgbClr val="000000"/>
                </a:solidFill>
                <a:latin typeface="Fira Sans Light"/>
              </a:rPr>
              <a:t>vittime</a:t>
            </a:r>
            <a:r>
              <a:rPr lang="en-US" sz="2499" dirty="0">
                <a:solidFill>
                  <a:srgbClr val="000000"/>
                </a:solidFill>
                <a:latin typeface="Fira Sans Light"/>
              </a:rPr>
              <a:t> di </a:t>
            </a:r>
            <a:r>
              <a:rPr lang="en-US" sz="2499" dirty="0" err="1">
                <a:solidFill>
                  <a:srgbClr val="000000"/>
                </a:solidFill>
                <a:latin typeface="Fira Sans Light"/>
              </a:rPr>
              <a:t>violazioni</a:t>
            </a:r>
            <a:r>
              <a:rPr lang="en-US" sz="2499" dirty="0">
                <a:solidFill>
                  <a:srgbClr val="000000"/>
                </a:solidFill>
                <a:latin typeface="Fira Sans Light"/>
              </a:rPr>
              <a:t> </a:t>
            </a:r>
            <a:r>
              <a:rPr lang="en-US" sz="2499" dirty="0" err="1">
                <a:solidFill>
                  <a:srgbClr val="000000"/>
                </a:solidFill>
                <a:latin typeface="Fira Sans Light"/>
              </a:rPr>
              <a:t>avranno</a:t>
            </a:r>
            <a:r>
              <a:rPr lang="en-US" sz="2499" dirty="0">
                <a:solidFill>
                  <a:srgbClr val="000000"/>
                </a:solidFill>
                <a:latin typeface="Fira Sans Light"/>
              </a:rPr>
              <a:t> </a:t>
            </a:r>
            <a:r>
              <a:rPr lang="en-US" sz="2499" dirty="0" err="1">
                <a:solidFill>
                  <a:srgbClr val="000000"/>
                </a:solidFill>
                <a:latin typeface="Fira Sans Light"/>
              </a:rPr>
              <a:t>diritto</a:t>
            </a:r>
            <a:r>
              <a:rPr lang="en-US" sz="2499" dirty="0">
                <a:solidFill>
                  <a:srgbClr val="000000"/>
                </a:solidFill>
                <a:latin typeface="Fira Sans Light"/>
              </a:rPr>
              <a:t> al </a:t>
            </a:r>
            <a:r>
              <a:rPr lang="en-US" sz="2499" dirty="0" err="1">
                <a:solidFill>
                  <a:srgbClr val="000000"/>
                </a:solidFill>
                <a:latin typeface="Fira Sans Light"/>
              </a:rPr>
              <a:t>risarcimento</a:t>
            </a:r>
            <a:r>
              <a:rPr lang="en-US" sz="2499" dirty="0">
                <a:solidFill>
                  <a:srgbClr val="000000"/>
                </a:solidFill>
                <a:latin typeface="Fira Sans Light"/>
              </a:rPr>
              <a:t>. Il rispetto </a:t>
            </a:r>
            <a:r>
              <a:rPr lang="en-US" sz="2499" dirty="0" err="1">
                <a:solidFill>
                  <a:srgbClr val="000000"/>
                </a:solidFill>
                <a:latin typeface="Fira Sans Light"/>
              </a:rPr>
              <a:t>della</a:t>
            </a:r>
            <a:r>
              <a:rPr lang="en-US" sz="2499" dirty="0">
                <a:solidFill>
                  <a:srgbClr val="000000"/>
                </a:solidFill>
                <a:latin typeface="Fira Sans Light"/>
              </a:rPr>
              <a:t> </a:t>
            </a:r>
            <a:r>
              <a:rPr lang="en-US" sz="2499" dirty="0" err="1">
                <a:solidFill>
                  <a:srgbClr val="000000"/>
                </a:solidFill>
                <a:latin typeface="Fira Sans Light"/>
              </a:rPr>
              <a:t>normativa</a:t>
            </a:r>
            <a:r>
              <a:rPr lang="en-US" sz="2499" dirty="0">
                <a:solidFill>
                  <a:srgbClr val="000000"/>
                </a:solidFill>
                <a:latin typeface="Fira Sans Light"/>
              </a:rPr>
              <a:t> </a:t>
            </a:r>
            <a:r>
              <a:rPr lang="en-US" sz="2499" dirty="0" err="1">
                <a:solidFill>
                  <a:srgbClr val="000000"/>
                </a:solidFill>
                <a:latin typeface="Fira Sans Light"/>
              </a:rPr>
              <a:t>sarà</a:t>
            </a:r>
            <a:r>
              <a:rPr lang="en-US" sz="2499" dirty="0">
                <a:solidFill>
                  <a:srgbClr val="000000"/>
                </a:solidFill>
                <a:latin typeface="Fira Sans Light"/>
              </a:rPr>
              <a:t> un </a:t>
            </a:r>
            <a:r>
              <a:rPr lang="en-US" sz="2499" dirty="0" err="1">
                <a:solidFill>
                  <a:srgbClr val="000000"/>
                </a:solidFill>
                <a:latin typeface="Fira Sans Light"/>
              </a:rPr>
              <a:t>vantaggio</a:t>
            </a:r>
            <a:r>
              <a:rPr lang="en-US" sz="2499" dirty="0">
                <a:solidFill>
                  <a:srgbClr val="000000"/>
                </a:solidFill>
                <a:latin typeface="Fira Sans Light"/>
              </a:rPr>
              <a:t> </a:t>
            </a:r>
            <a:r>
              <a:rPr lang="en-US" sz="2499" dirty="0" err="1">
                <a:solidFill>
                  <a:srgbClr val="000000"/>
                </a:solidFill>
                <a:latin typeface="Fira Sans Light"/>
              </a:rPr>
              <a:t>negli</a:t>
            </a:r>
            <a:r>
              <a:rPr lang="en-US" sz="2499" dirty="0">
                <a:solidFill>
                  <a:srgbClr val="000000"/>
                </a:solidFill>
                <a:latin typeface="Fira Sans Light"/>
              </a:rPr>
              <a:t> </a:t>
            </a:r>
            <a:r>
              <a:rPr lang="en-US" sz="2499" dirty="0" err="1">
                <a:solidFill>
                  <a:srgbClr val="000000"/>
                </a:solidFill>
                <a:latin typeface="Fira Sans Light"/>
              </a:rPr>
              <a:t>appalti</a:t>
            </a:r>
            <a:r>
              <a:rPr lang="en-US" sz="2499" dirty="0">
                <a:solidFill>
                  <a:srgbClr val="000000"/>
                </a:solidFill>
                <a:latin typeface="Fira Sans Light"/>
              </a:rPr>
              <a:t> </a:t>
            </a:r>
            <a:r>
              <a:rPr lang="en-US" sz="2499" dirty="0" err="1">
                <a:solidFill>
                  <a:srgbClr val="000000"/>
                </a:solidFill>
                <a:latin typeface="Fira Sans Light"/>
              </a:rPr>
              <a:t>pubblici</a:t>
            </a:r>
            <a:r>
              <a:rPr lang="en-US" sz="2499" dirty="0">
                <a:solidFill>
                  <a:srgbClr val="000000"/>
                </a:solidFill>
                <a:latin typeface="Fira Sans Light"/>
              </a:rPr>
              <a:t>.</a:t>
            </a:r>
            <a:r>
              <a:rPr lang="it-IT" sz="2499" dirty="0">
                <a:solidFill>
                  <a:srgbClr val="000000"/>
                </a:solidFill>
                <a:latin typeface="Fira Sans Light"/>
              </a:rPr>
              <a:t> </a:t>
            </a:r>
          </a:p>
          <a:p>
            <a:pPr>
              <a:lnSpc>
                <a:spcPts val="3499"/>
              </a:lnSpc>
            </a:pPr>
            <a:endParaRPr lang="it-IT" sz="2499" dirty="0">
              <a:solidFill>
                <a:srgbClr val="000000"/>
              </a:solidFill>
              <a:latin typeface="Fira Sans Light"/>
            </a:endParaRPr>
          </a:p>
          <a:p>
            <a:pPr>
              <a:lnSpc>
                <a:spcPts val="3499"/>
              </a:lnSpc>
            </a:pPr>
            <a:r>
              <a:rPr lang="it-IT" sz="2499" dirty="0">
                <a:solidFill>
                  <a:srgbClr val="000000"/>
                </a:solidFill>
                <a:latin typeface="Fira Sans Light"/>
              </a:rPr>
              <a:t>Il 28 febbraio la presidenza belga, ha constatato l'assenza di una maggioranza qualificata a causa della persistente astensione di Francia, Germania e Italia, alleate con altri Paesi come Svezia e Finlandia. Il futuro del testo non è affatto chiaro.</a:t>
            </a:r>
            <a:endParaRPr lang="en-US" sz="2499" dirty="0">
              <a:solidFill>
                <a:srgbClr val="000000"/>
              </a:solidFill>
              <a:latin typeface="Fira Sans Light"/>
            </a:endParaRPr>
          </a:p>
          <a:p>
            <a:pPr>
              <a:lnSpc>
                <a:spcPts val="3499"/>
              </a:lnSpc>
            </a:pPr>
            <a:endParaRPr lang="en-US" sz="2499" dirty="0">
              <a:solidFill>
                <a:srgbClr val="000000"/>
              </a:solidFill>
              <a:latin typeface="Fira Sans Light"/>
            </a:endParaRPr>
          </a:p>
        </p:txBody>
      </p:sp>
      <p:grpSp>
        <p:nvGrpSpPr>
          <p:cNvPr id="9" name="Group 9"/>
          <p:cNvGrpSpPr/>
          <p:nvPr/>
        </p:nvGrpSpPr>
        <p:grpSpPr>
          <a:xfrm rot="-10800000">
            <a:off x="13838143" y="801247"/>
            <a:ext cx="2679789" cy="2320710"/>
            <a:chOff x="0" y="0"/>
            <a:chExt cx="3619627" cy="3134614"/>
          </a:xfrm>
        </p:grpSpPr>
        <p:sp>
          <p:nvSpPr>
            <p:cNvPr id="10" name="Freeform 10"/>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sp>
        <p:nvSpPr>
          <p:cNvPr id="11" name="TextBox 11"/>
          <p:cNvSpPr txBox="1"/>
          <p:nvPr/>
        </p:nvSpPr>
        <p:spPr>
          <a:xfrm>
            <a:off x="1028700" y="1175060"/>
            <a:ext cx="10222440" cy="1065933"/>
          </a:xfrm>
          <a:prstGeom prst="rect">
            <a:avLst/>
          </a:prstGeom>
        </p:spPr>
        <p:txBody>
          <a:bodyPr lIns="0" tIns="0" rIns="0" bIns="0" rtlCol="0" anchor="t">
            <a:spAutoFit/>
          </a:bodyPr>
          <a:lstStyle/>
          <a:p>
            <a:pPr>
              <a:lnSpc>
                <a:spcPts val="5399"/>
              </a:lnSpc>
            </a:pPr>
            <a:r>
              <a:rPr lang="en-US" sz="4499" spc="-44" dirty="0">
                <a:solidFill>
                  <a:srgbClr val="333A3B"/>
                </a:solidFill>
                <a:latin typeface="Fira Sans Bold"/>
              </a:rPr>
              <a:t>Corporate Sustainability Due Diligence</a:t>
            </a:r>
          </a:p>
          <a:p>
            <a:pPr>
              <a:lnSpc>
                <a:spcPts val="2999"/>
              </a:lnSpc>
              <a:spcBef>
                <a:spcPct val="0"/>
              </a:spcBef>
            </a:pPr>
            <a:r>
              <a:rPr lang="en-US" sz="2499" spc="-24" dirty="0" err="1">
                <a:solidFill>
                  <a:srgbClr val="00A181"/>
                </a:solidFill>
                <a:latin typeface="Fira Sans Medium"/>
              </a:rPr>
              <a:t>Posizione</a:t>
            </a:r>
            <a:r>
              <a:rPr lang="en-US" sz="2499" spc="-24" dirty="0">
                <a:solidFill>
                  <a:srgbClr val="00A181"/>
                </a:solidFill>
                <a:latin typeface="Fira Sans Medium"/>
              </a:rPr>
              <a:t> del </a:t>
            </a:r>
            <a:r>
              <a:rPr lang="en-US" sz="2499" spc="-24" dirty="0" err="1">
                <a:solidFill>
                  <a:srgbClr val="00A181"/>
                </a:solidFill>
                <a:latin typeface="Fira Sans Medium"/>
              </a:rPr>
              <a:t>Parlamento</a:t>
            </a:r>
            <a:r>
              <a:rPr lang="en-US" sz="2499" spc="-24" dirty="0">
                <a:solidFill>
                  <a:srgbClr val="00A181"/>
                </a:solidFill>
                <a:latin typeface="Fira Sans Medium"/>
              </a:rPr>
              <a:t> </a:t>
            </a:r>
            <a:r>
              <a:rPr lang="en-US" sz="2499" spc="-24" dirty="0" err="1">
                <a:solidFill>
                  <a:srgbClr val="00A181"/>
                </a:solidFill>
                <a:latin typeface="Fira Sans Medium"/>
              </a:rPr>
              <a:t>europeo</a:t>
            </a:r>
            <a:r>
              <a:rPr lang="en-US" sz="2499" spc="-24" dirty="0">
                <a:solidFill>
                  <a:srgbClr val="00A181"/>
                </a:solidFill>
                <a:latin typeface="Fira Sans Medium"/>
              </a:rPr>
              <a:t> e del </a:t>
            </a:r>
            <a:r>
              <a:rPr lang="en-US" sz="2499" spc="-24" dirty="0" err="1">
                <a:solidFill>
                  <a:srgbClr val="00A181"/>
                </a:solidFill>
                <a:latin typeface="Fira Sans Medium"/>
              </a:rPr>
              <a:t>Consiglio</a:t>
            </a:r>
            <a:r>
              <a:rPr lang="en-US" sz="2499" spc="-24" dirty="0">
                <a:solidFill>
                  <a:srgbClr val="00A181"/>
                </a:solidFill>
                <a:latin typeface="Fira Sans Medium"/>
              </a:rPr>
              <a:t> 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3731483" y="7376090"/>
            <a:ext cx="5572899" cy="4826157"/>
            <a:chOff x="0" y="0"/>
            <a:chExt cx="3619627" cy="3134614"/>
          </a:xfrm>
        </p:grpSpPr>
        <p:sp>
          <p:nvSpPr>
            <p:cNvPr id="3" name="Freeform 3"/>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4" name="Group 4"/>
          <p:cNvGrpSpPr/>
          <p:nvPr/>
        </p:nvGrpSpPr>
        <p:grpSpPr>
          <a:xfrm rot="-10800000">
            <a:off x="15684883" y="3323632"/>
            <a:ext cx="3980107" cy="3446791"/>
            <a:chOff x="0" y="0"/>
            <a:chExt cx="3619627" cy="3134614"/>
          </a:xfrm>
        </p:grpSpPr>
        <p:sp>
          <p:nvSpPr>
            <p:cNvPr id="5" name="Freeform 5"/>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6" name="Group 6"/>
          <p:cNvGrpSpPr/>
          <p:nvPr/>
        </p:nvGrpSpPr>
        <p:grpSpPr>
          <a:xfrm>
            <a:off x="11704821" y="4456758"/>
            <a:ext cx="5797203" cy="5020117"/>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30464"/>
              </a:stretch>
            </a:blipFill>
          </p:spPr>
          <p:txBody>
            <a:bodyPr/>
            <a:lstStyle/>
            <a:p>
              <a:endParaRPr lang="it-IT"/>
            </a:p>
          </p:txBody>
        </p:sp>
      </p:grpSp>
      <p:sp>
        <p:nvSpPr>
          <p:cNvPr id="8" name="TextBox 8"/>
          <p:cNvSpPr txBox="1"/>
          <p:nvPr/>
        </p:nvSpPr>
        <p:spPr>
          <a:xfrm>
            <a:off x="1028700" y="2044200"/>
            <a:ext cx="10334569" cy="7602979"/>
          </a:xfrm>
          <a:prstGeom prst="rect">
            <a:avLst/>
          </a:prstGeom>
        </p:spPr>
        <p:txBody>
          <a:bodyPr lIns="0" tIns="0" rIns="0" bIns="0" rtlCol="0" anchor="t">
            <a:spAutoFit/>
          </a:bodyPr>
          <a:lstStyle/>
          <a:p>
            <a:pPr>
              <a:lnSpc>
                <a:spcPts val="3499"/>
              </a:lnSpc>
            </a:pPr>
            <a:r>
              <a:rPr lang="en-US" sz="2499" dirty="0">
                <a:solidFill>
                  <a:srgbClr val="000000"/>
                </a:solidFill>
                <a:latin typeface="Fira Sans Light"/>
              </a:rPr>
              <a:t>l 30 </a:t>
            </a:r>
            <a:r>
              <a:rPr lang="en-US" sz="2499" dirty="0" err="1">
                <a:solidFill>
                  <a:srgbClr val="000000"/>
                </a:solidFill>
                <a:latin typeface="Fira Sans Light"/>
              </a:rPr>
              <a:t>novembre</a:t>
            </a:r>
            <a:r>
              <a:rPr lang="en-US" sz="2499" dirty="0">
                <a:solidFill>
                  <a:srgbClr val="000000"/>
                </a:solidFill>
                <a:latin typeface="Fira Sans Light"/>
              </a:rPr>
              <a:t> 2022 la </a:t>
            </a:r>
            <a:r>
              <a:rPr lang="en-US" sz="2499" dirty="0" err="1">
                <a:solidFill>
                  <a:srgbClr val="000000"/>
                </a:solidFill>
                <a:latin typeface="Fira Sans Light"/>
              </a:rPr>
              <a:t>Commissione</a:t>
            </a:r>
            <a:r>
              <a:rPr lang="en-US" sz="2499" dirty="0">
                <a:solidFill>
                  <a:srgbClr val="000000"/>
                </a:solidFill>
                <a:latin typeface="Fira Sans Light"/>
              </a:rPr>
              <a:t> </a:t>
            </a:r>
            <a:r>
              <a:rPr lang="en-US" sz="2499" dirty="0" err="1">
                <a:solidFill>
                  <a:srgbClr val="000000"/>
                </a:solidFill>
                <a:latin typeface="Fira Sans Light"/>
              </a:rPr>
              <a:t>Europea</a:t>
            </a:r>
            <a:r>
              <a:rPr lang="en-US" sz="2499" dirty="0">
                <a:solidFill>
                  <a:srgbClr val="000000"/>
                </a:solidFill>
                <a:latin typeface="Fira Sans Light"/>
              </a:rPr>
              <a:t> ha </a:t>
            </a:r>
            <a:r>
              <a:rPr lang="en-US" sz="2499" dirty="0" err="1">
                <a:solidFill>
                  <a:srgbClr val="000000"/>
                </a:solidFill>
                <a:latin typeface="Fira Sans Light"/>
              </a:rPr>
              <a:t>adottato</a:t>
            </a:r>
            <a:r>
              <a:rPr lang="en-US" sz="2499" dirty="0">
                <a:solidFill>
                  <a:srgbClr val="000000"/>
                </a:solidFill>
                <a:latin typeface="Fira Sans Light"/>
              </a:rPr>
              <a:t> </a:t>
            </a:r>
            <a:r>
              <a:rPr lang="en-US" sz="2499" dirty="0" err="1">
                <a:solidFill>
                  <a:srgbClr val="000000"/>
                </a:solidFill>
                <a:latin typeface="Fira Sans Light"/>
              </a:rPr>
              <a:t>una</a:t>
            </a:r>
            <a:r>
              <a:rPr lang="en-US" sz="2499" dirty="0">
                <a:solidFill>
                  <a:srgbClr val="000000"/>
                </a:solidFill>
                <a:latin typeface="Fira Sans Light"/>
              </a:rPr>
              <a:t> </a:t>
            </a:r>
            <a:r>
              <a:rPr lang="en-US" sz="2499" dirty="0" err="1">
                <a:solidFill>
                  <a:srgbClr val="000000"/>
                </a:solidFill>
                <a:latin typeface="Fira Sans Light"/>
              </a:rPr>
              <a:t>proposta</a:t>
            </a:r>
            <a:r>
              <a:rPr lang="en-US" sz="2499" dirty="0">
                <a:solidFill>
                  <a:srgbClr val="000000"/>
                </a:solidFill>
                <a:latin typeface="Fira Sans Light"/>
              </a:rPr>
              <a:t> </a:t>
            </a:r>
            <a:r>
              <a:rPr lang="en-US" sz="2499" dirty="0" err="1">
                <a:solidFill>
                  <a:srgbClr val="000000"/>
                </a:solidFill>
                <a:latin typeface="Fira Sans Light"/>
              </a:rPr>
              <a:t>legislativa</a:t>
            </a:r>
            <a:r>
              <a:rPr lang="en-US" sz="2499" dirty="0">
                <a:solidFill>
                  <a:srgbClr val="000000"/>
                </a:solidFill>
                <a:latin typeface="Fira Sans Light"/>
              </a:rPr>
              <a:t> per la </a:t>
            </a:r>
            <a:r>
              <a:rPr lang="en-US" sz="2499" dirty="0" err="1">
                <a:solidFill>
                  <a:srgbClr val="000000"/>
                </a:solidFill>
                <a:latin typeface="Fira Sans Light"/>
              </a:rPr>
              <a:t>certificazione</a:t>
            </a:r>
            <a:r>
              <a:rPr lang="en-US" sz="2499" dirty="0">
                <a:solidFill>
                  <a:srgbClr val="000000"/>
                </a:solidFill>
                <a:latin typeface="Fira Sans Light"/>
              </a:rPr>
              <a:t> </a:t>
            </a:r>
            <a:r>
              <a:rPr lang="en-US" sz="2499" dirty="0" err="1">
                <a:solidFill>
                  <a:srgbClr val="000000"/>
                </a:solidFill>
                <a:latin typeface="Fira Sans Light"/>
              </a:rPr>
              <a:t>degli</a:t>
            </a:r>
            <a:r>
              <a:rPr lang="en-US" sz="2499" dirty="0">
                <a:solidFill>
                  <a:srgbClr val="000000"/>
                </a:solidFill>
                <a:latin typeface="Fira Sans Light"/>
              </a:rPr>
              <a:t> </a:t>
            </a:r>
            <a:r>
              <a:rPr lang="en-US" sz="2499" dirty="0" err="1">
                <a:solidFill>
                  <a:srgbClr val="000000"/>
                </a:solidFill>
                <a:latin typeface="Fira Sans Light"/>
              </a:rPr>
              <a:t>assorbimenti</a:t>
            </a:r>
            <a:r>
              <a:rPr lang="en-US" sz="2499" dirty="0">
                <a:solidFill>
                  <a:srgbClr val="000000"/>
                </a:solidFill>
                <a:latin typeface="Fira Sans Light"/>
              </a:rPr>
              <a:t> di </a:t>
            </a:r>
            <a:r>
              <a:rPr lang="en-US" sz="2499" dirty="0" err="1">
                <a:solidFill>
                  <a:srgbClr val="000000"/>
                </a:solidFill>
                <a:latin typeface="Fira Sans Light"/>
              </a:rPr>
              <a:t>carbonio</a:t>
            </a:r>
            <a:r>
              <a:rPr lang="en-US" sz="2499" dirty="0">
                <a:solidFill>
                  <a:srgbClr val="000000"/>
                </a:solidFill>
                <a:latin typeface="Fira Sans Light"/>
              </a:rPr>
              <a:t>.</a:t>
            </a:r>
          </a:p>
          <a:p>
            <a:pPr>
              <a:lnSpc>
                <a:spcPts val="3499"/>
              </a:lnSpc>
            </a:pPr>
            <a:r>
              <a:rPr lang="en-US" sz="2499" dirty="0">
                <a:solidFill>
                  <a:srgbClr val="000000"/>
                </a:solidFill>
                <a:latin typeface="Fira Sans Light"/>
              </a:rPr>
              <a:t>Quattro </a:t>
            </a:r>
            <a:r>
              <a:rPr lang="en-US" sz="2499" dirty="0" err="1">
                <a:solidFill>
                  <a:srgbClr val="000000"/>
                </a:solidFill>
                <a:latin typeface="Fira Sans Light"/>
              </a:rPr>
              <a:t>criteri</a:t>
            </a:r>
            <a:r>
              <a:rPr lang="en-US" sz="2499" dirty="0">
                <a:solidFill>
                  <a:srgbClr val="000000"/>
                </a:solidFill>
                <a:latin typeface="Fira Sans Light"/>
              </a:rPr>
              <a:t> </a:t>
            </a:r>
            <a:r>
              <a:rPr lang="en-US" sz="2499" dirty="0" err="1">
                <a:solidFill>
                  <a:srgbClr val="000000"/>
                </a:solidFill>
                <a:latin typeface="Fira Sans Light"/>
              </a:rPr>
              <a:t>principali</a:t>
            </a:r>
            <a:r>
              <a:rPr lang="en-US" sz="2499" dirty="0">
                <a:solidFill>
                  <a:srgbClr val="000000"/>
                </a:solidFill>
                <a:latin typeface="Fira Sans Light"/>
              </a:rPr>
              <a:t> (QU.A.L.ITY):</a:t>
            </a:r>
          </a:p>
          <a:p>
            <a:pPr marL="539749" lvl="1" indent="-269875">
              <a:lnSpc>
                <a:spcPts val="3499"/>
              </a:lnSpc>
              <a:buFont typeface="Arial"/>
              <a:buChar char="•"/>
            </a:pPr>
            <a:r>
              <a:rPr lang="en-US" sz="2499" dirty="0" err="1">
                <a:solidFill>
                  <a:srgbClr val="000000"/>
                </a:solidFill>
                <a:latin typeface="Fira Sans Bold"/>
              </a:rPr>
              <a:t>Quantificazione</a:t>
            </a:r>
            <a:r>
              <a:rPr lang="en-US" sz="2499" dirty="0">
                <a:solidFill>
                  <a:srgbClr val="000000"/>
                </a:solidFill>
                <a:latin typeface="Fira Sans Light"/>
              </a:rPr>
              <a:t>: la </a:t>
            </a:r>
            <a:r>
              <a:rPr lang="en-US" sz="2499" dirty="0" err="1">
                <a:solidFill>
                  <a:srgbClr val="000000"/>
                </a:solidFill>
                <a:latin typeface="Fira Sans Light"/>
              </a:rPr>
              <a:t>rimozione</a:t>
            </a:r>
            <a:r>
              <a:rPr lang="en-US" sz="2499" dirty="0">
                <a:solidFill>
                  <a:srgbClr val="000000"/>
                </a:solidFill>
                <a:latin typeface="Fira Sans Light"/>
              </a:rPr>
              <a:t> del </a:t>
            </a:r>
            <a:r>
              <a:rPr lang="en-US" sz="2499" dirty="0" err="1">
                <a:solidFill>
                  <a:srgbClr val="000000"/>
                </a:solidFill>
                <a:latin typeface="Fira Sans Light"/>
              </a:rPr>
              <a:t>carbonio</a:t>
            </a:r>
            <a:r>
              <a:rPr lang="en-US" sz="2499" dirty="0">
                <a:solidFill>
                  <a:srgbClr val="000000"/>
                </a:solidFill>
                <a:latin typeface="Fira Sans Light"/>
              </a:rPr>
              <a:t> </a:t>
            </a:r>
            <a:r>
              <a:rPr lang="en-US" sz="2499" dirty="0" err="1">
                <a:solidFill>
                  <a:srgbClr val="000000"/>
                </a:solidFill>
                <a:latin typeface="Fira Sans Light"/>
              </a:rPr>
              <a:t>deve</a:t>
            </a:r>
            <a:r>
              <a:rPr lang="en-US" sz="2499" dirty="0">
                <a:solidFill>
                  <a:srgbClr val="000000"/>
                </a:solidFill>
                <a:latin typeface="Fira Sans Light"/>
              </a:rPr>
              <a:t> </a:t>
            </a:r>
            <a:r>
              <a:rPr lang="en-US" sz="2499" dirty="0" err="1">
                <a:solidFill>
                  <a:srgbClr val="000000"/>
                </a:solidFill>
                <a:latin typeface="Fira Sans Light"/>
              </a:rPr>
              <a:t>essere</a:t>
            </a:r>
            <a:r>
              <a:rPr lang="en-US" sz="2499" dirty="0">
                <a:solidFill>
                  <a:srgbClr val="000000"/>
                </a:solidFill>
                <a:latin typeface="Fira Sans Light"/>
              </a:rPr>
              <a:t> </a:t>
            </a:r>
            <a:r>
              <a:rPr lang="en-US" sz="2499" dirty="0" err="1">
                <a:solidFill>
                  <a:srgbClr val="000000"/>
                </a:solidFill>
                <a:latin typeface="Fira Sans Light"/>
              </a:rPr>
              <a:t>misurata</a:t>
            </a:r>
            <a:r>
              <a:rPr lang="en-US" sz="2499" dirty="0">
                <a:solidFill>
                  <a:srgbClr val="000000"/>
                </a:solidFill>
                <a:latin typeface="Fira Sans Light"/>
              </a:rPr>
              <a:t> con </a:t>
            </a:r>
            <a:r>
              <a:rPr lang="en-US" sz="2499" dirty="0" err="1">
                <a:solidFill>
                  <a:srgbClr val="000000"/>
                </a:solidFill>
                <a:latin typeface="Fira Sans Light"/>
              </a:rPr>
              <a:t>precisione</a:t>
            </a:r>
            <a:r>
              <a:rPr lang="en-US" sz="2499" dirty="0">
                <a:solidFill>
                  <a:srgbClr val="000000"/>
                </a:solidFill>
                <a:latin typeface="Fira Sans Light"/>
              </a:rPr>
              <a:t>.</a:t>
            </a:r>
          </a:p>
          <a:p>
            <a:pPr marL="539749" lvl="1" indent="-269875">
              <a:lnSpc>
                <a:spcPts val="3499"/>
              </a:lnSpc>
              <a:buFont typeface="Arial"/>
              <a:buChar char="•"/>
            </a:pPr>
            <a:r>
              <a:rPr lang="en-US" sz="2499" dirty="0" err="1">
                <a:solidFill>
                  <a:srgbClr val="000000"/>
                </a:solidFill>
                <a:latin typeface="Fira Sans Bold"/>
              </a:rPr>
              <a:t>Addizionalità</a:t>
            </a:r>
            <a:r>
              <a:rPr lang="en-US" sz="2499" dirty="0">
                <a:solidFill>
                  <a:srgbClr val="000000"/>
                </a:solidFill>
                <a:latin typeface="Fira Sans Light"/>
              </a:rPr>
              <a:t>: la </a:t>
            </a:r>
            <a:r>
              <a:rPr lang="en-US" sz="2499" dirty="0" err="1">
                <a:solidFill>
                  <a:srgbClr val="000000"/>
                </a:solidFill>
                <a:latin typeface="Fira Sans Light"/>
              </a:rPr>
              <a:t>rimozione</a:t>
            </a:r>
            <a:r>
              <a:rPr lang="en-US" sz="2499" dirty="0">
                <a:solidFill>
                  <a:srgbClr val="000000"/>
                </a:solidFill>
                <a:latin typeface="Fira Sans Light"/>
              </a:rPr>
              <a:t> del </a:t>
            </a:r>
            <a:r>
              <a:rPr lang="en-US" sz="2499" dirty="0" err="1">
                <a:solidFill>
                  <a:srgbClr val="000000"/>
                </a:solidFill>
                <a:latin typeface="Fira Sans Light"/>
              </a:rPr>
              <a:t>carbonio</a:t>
            </a:r>
            <a:r>
              <a:rPr lang="en-US" sz="2499" dirty="0">
                <a:solidFill>
                  <a:srgbClr val="000000"/>
                </a:solidFill>
                <a:latin typeface="Fira Sans Light"/>
              </a:rPr>
              <a:t> </a:t>
            </a:r>
            <a:r>
              <a:rPr lang="en-US" sz="2499" dirty="0" err="1">
                <a:solidFill>
                  <a:srgbClr val="000000"/>
                </a:solidFill>
                <a:latin typeface="Fira Sans Light"/>
              </a:rPr>
              <a:t>deve</a:t>
            </a:r>
            <a:r>
              <a:rPr lang="en-US" sz="2499" dirty="0">
                <a:solidFill>
                  <a:srgbClr val="000000"/>
                </a:solidFill>
                <a:latin typeface="Fira Sans Light"/>
              </a:rPr>
              <a:t> </a:t>
            </a:r>
            <a:r>
              <a:rPr lang="en-US" sz="2499" dirty="0" err="1">
                <a:solidFill>
                  <a:srgbClr val="000000"/>
                </a:solidFill>
                <a:latin typeface="Fira Sans Light"/>
              </a:rPr>
              <a:t>andare</a:t>
            </a:r>
            <a:r>
              <a:rPr lang="en-US" sz="2499" dirty="0">
                <a:solidFill>
                  <a:srgbClr val="000000"/>
                </a:solidFill>
                <a:latin typeface="Fira Sans Light"/>
              </a:rPr>
              <a:t> </a:t>
            </a:r>
            <a:r>
              <a:rPr lang="en-US" sz="2499" dirty="0" err="1">
                <a:solidFill>
                  <a:srgbClr val="000000"/>
                </a:solidFill>
                <a:latin typeface="Fira Sans Light"/>
              </a:rPr>
              <a:t>oltre</a:t>
            </a:r>
            <a:r>
              <a:rPr lang="en-US" sz="2499" dirty="0">
                <a:solidFill>
                  <a:srgbClr val="000000"/>
                </a:solidFill>
                <a:latin typeface="Fira Sans Light"/>
              </a:rPr>
              <a:t> </a:t>
            </a:r>
            <a:r>
              <a:rPr lang="en-US" sz="2499" dirty="0" err="1">
                <a:solidFill>
                  <a:srgbClr val="000000"/>
                </a:solidFill>
                <a:latin typeface="Fira Sans Light"/>
              </a:rPr>
              <a:t>quanto</a:t>
            </a:r>
            <a:r>
              <a:rPr lang="en-US" sz="2499" dirty="0">
                <a:solidFill>
                  <a:srgbClr val="000000"/>
                </a:solidFill>
                <a:latin typeface="Fira Sans Light"/>
              </a:rPr>
              <a:t> </a:t>
            </a:r>
            <a:r>
              <a:rPr lang="en-US" sz="2499" dirty="0" err="1">
                <a:solidFill>
                  <a:srgbClr val="000000"/>
                </a:solidFill>
                <a:latin typeface="Fira Sans Light"/>
              </a:rPr>
              <a:t>sarebbe</a:t>
            </a:r>
            <a:r>
              <a:rPr lang="en-US" sz="2499" dirty="0">
                <a:solidFill>
                  <a:srgbClr val="000000"/>
                </a:solidFill>
                <a:latin typeface="Fira Sans Light"/>
              </a:rPr>
              <a:t> </a:t>
            </a:r>
            <a:r>
              <a:rPr lang="en-US" sz="2499" dirty="0" err="1">
                <a:solidFill>
                  <a:srgbClr val="000000"/>
                </a:solidFill>
                <a:latin typeface="Fira Sans Light"/>
              </a:rPr>
              <a:t>avvenuto</a:t>
            </a:r>
            <a:r>
              <a:rPr lang="en-US" sz="2499" dirty="0">
                <a:solidFill>
                  <a:srgbClr val="000000"/>
                </a:solidFill>
                <a:latin typeface="Fira Sans Light"/>
              </a:rPr>
              <a:t> senza </a:t>
            </a:r>
            <a:r>
              <a:rPr lang="en-US" sz="2499" dirty="0" err="1">
                <a:solidFill>
                  <a:srgbClr val="000000"/>
                </a:solidFill>
                <a:latin typeface="Fira Sans Light"/>
              </a:rPr>
              <a:t>l'intervento</a:t>
            </a:r>
            <a:r>
              <a:rPr lang="en-US" sz="2499" dirty="0">
                <a:solidFill>
                  <a:srgbClr val="000000"/>
                </a:solidFill>
                <a:latin typeface="Fira Sans Light"/>
              </a:rPr>
              <a:t> </a:t>
            </a:r>
            <a:r>
              <a:rPr lang="en-US" sz="2499" dirty="0" err="1">
                <a:solidFill>
                  <a:srgbClr val="000000"/>
                </a:solidFill>
                <a:latin typeface="Fira Sans Light"/>
              </a:rPr>
              <a:t>umano</a:t>
            </a:r>
            <a:r>
              <a:rPr lang="en-US" sz="2499" dirty="0">
                <a:solidFill>
                  <a:srgbClr val="000000"/>
                </a:solidFill>
                <a:latin typeface="Fira Sans Light"/>
              </a:rPr>
              <a:t>.</a:t>
            </a:r>
          </a:p>
          <a:p>
            <a:pPr marL="539749" lvl="1" indent="-269875">
              <a:lnSpc>
                <a:spcPts val="3499"/>
              </a:lnSpc>
              <a:buFont typeface="Arial"/>
              <a:buChar char="•"/>
            </a:pPr>
            <a:r>
              <a:rPr lang="en-US" sz="2499" dirty="0" err="1">
                <a:solidFill>
                  <a:srgbClr val="000000"/>
                </a:solidFill>
                <a:latin typeface="Fira Sans Bold"/>
              </a:rPr>
              <a:t>Lunga</a:t>
            </a:r>
            <a:r>
              <a:rPr lang="en-US" sz="2499" dirty="0">
                <a:solidFill>
                  <a:srgbClr val="000000"/>
                </a:solidFill>
                <a:latin typeface="Fira Sans Bold"/>
              </a:rPr>
              <a:t> </a:t>
            </a:r>
            <a:r>
              <a:rPr lang="en-US" sz="2499" dirty="0" err="1">
                <a:solidFill>
                  <a:srgbClr val="000000"/>
                </a:solidFill>
                <a:latin typeface="Fira Sans Bold"/>
              </a:rPr>
              <a:t>durata</a:t>
            </a:r>
            <a:r>
              <a:rPr lang="en-US" sz="2499" dirty="0">
                <a:solidFill>
                  <a:srgbClr val="000000"/>
                </a:solidFill>
                <a:latin typeface="Fira Sans Light"/>
              </a:rPr>
              <a:t>: il </a:t>
            </a:r>
            <a:r>
              <a:rPr lang="en-US" sz="2499" dirty="0" err="1">
                <a:solidFill>
                  <a:srgbClr val="000000"/>
                </a:solidFill>
                <a:latin typeface="Fira Sans Light"/>
              </a:rPr>
              <a:t>carbonio</a:t>
            </a:r>
            <a:r>
              <a:rPr lang="en-US" sz="2499" dirty="0">
                <a:solidFill>
                  <a:srgbClr val="000000"/>
                </a:solidFill>
                <a:latin typeface="Fira Sans Light"/>
              </a:rPr>
              <a:t> </a:t>
            </a:r>
            <a:r>
              <a:rPr lang="en-US" sz="2499" dirty="0" err="1">
                <a:solidFill>
                  <a:srgbClr val="000000"/>
                </a:solidFill>
                <a:latin typeface="Fira Sans Light"/>
              </a:rPr>
              <a:t>rimosso</a:t>
            </a:r>
            <a:r>
              <a:rPr lang="en-US" sz="2499" dirty="0">
                <a:solidFill>
                  <a:srgbClr val="000000"/>
                </a:solidFill>
                <a:latin typeface="Fira Sans Light"/>
              </a:rPr>
              <a:t> </a:t>
            </a:r>
            <a:r>
              <a:rPr lang="en-US" sz="2499" dirty="0" err="1">
                <a:solidFill>
                  <a:srgbClr val="000000"/>
                </a:solidFill>
                <a:latin typeface="Fira Sans Light"/>
              </a:rPr>
              <a:t>deve</a:t>
            </a:r>
            <a:r>
              <a:rPr lang="en-US" sz="2499" dirty="0">
                <a:solidFill>
                  <a:srgbClr val="000000"/>
                </a:solidFill>
                <a:latin typeface="Fira Sans Light"/>
              </a:rPr>
              <a:t> </a:t>
            </a:r>
            <a:r>
              <a:rPr lang="en-US" sz="2499" dirty="0" err="1">
                <a:solidFill>
                  <a:srgbClr val="000000"/>
                </a:solidFill>
                <a:latin typeface="Fira Sans Light"/>
              </a:rPr>
              <a:t>essere</a:t>
            </a:r>
            <a:r>
              <a:rPr lang="en-US" sz="2499" dirty="0">
                <a:solidFill>
                  <a:srgbClr val="000000"/>
                </a:solidFill>
                <a:latin typeface="Fira Sans Light"/>
              </a:rPr>
              <a:t> </a:t>
            </a:r>
            <a:r>
              <a:rPr lang="en-US" sz="2499" dirty="0" err="1">
                <a:solidFill>
                  <a:srgbClr val="000000"/>
                </a:solidFill>
                <a:latin typeface="Fira Sans Light"/>
              </a:rPr>
              <a:t>stoccato</a:t>
            </a:r>
            <a:r>
              <a:rPr lang="en-US" sz="2499" dirty="0">
                <a:solidFill>
                  <a:srgbClr val="000000"/>
                </a:solidFill>
                <a:latin typeface="Fira Sans Light"/>
              </a:rPr>
              <a:t> per un </a:t>
            </a:r>
            <a:r>
              <a:rPr lang="en-US" sz="2499" dirty="0" err="1">
                <a:solidFill>
                  <a:srgbClr val="000000"/>
                </a:solidFill>
                <a:latin typeface="Fira Sans Light"/>
              </a:rPr>
              <a:t>periodo</a:t>
            </a:r>
            <a:r>
              <a:rPr lang="en-US" sz="2499" dirty="0">
                <a:solidFill>
                  <a:srgbClr val="000000"/>
                </a:solidFill>
                <a:latin typeface="Fira Sans Light"/>
              </a:rPr>
              <a:t> di tempo </a:t>
            </a:r>
            <a:r>
              <a:rPr lang="en-US" sz="2499" dirty="0" err="1">
                <a:solidFill>
                  <a:srgbClr val="000000"/>
                </a:solidFill>
                <a:latin typeface="Fira Sans Light"/>
              </a:rPr>
              <a:t>lungo</a:t>
            </a:r>
            <a:r>
              <a:rPr lang="en-US" sz="2499" dirty="0">
                <a:solidFill>
                  <a:srgbClr val="000000"/>
                </a:solidFill>
                <a:latin typeface="Fira Sans Light"/>
              </a:rPr>
              <a:t>.</a:t>
            </a:r>
          </a:p>
          <a:p>
            <a:pPr marL="539749" lvl="1" indent="-269875">
              <a:lnSpc>
                <a:spcPts val="3499"/>
              </a:lnSpc>
              <a:buFont typeface="Arial"/>
              <a:buChar char="•"/>
            </a:pPr>
            <a:r>
              <a:rPr lang="en-US" sz="2499" dirty="0" err="1">
                <a:solidFill>
                  <a:srgbClr val="000000"/>
                </a:solidFill>
                <a:latin typeface="Fira Sans Bold"/>
              </a:rPr>
              <a:t>Sostenibilità</a:t>
            </a:r>
            <a:r>
              <a:rPr lang="en-US" sz="2499" dirty="0">
                <a:solidFill>
                  <a:srgbClr val="000000"/>
                </a:solidFill>
                <a:latin typeface="Fira Sans Light"/>
              </a:rPr>
              <a:t>: la </a:t>
            </a:r>
            <a:r>
              <a:rPr lang="en-US" sz="2499" dirty="0" err="1">
                <a:solidFill>
                  <a:srgbClr val="000000"/>
                </a:solidFill>
                <a:latin typeface="Fira Sans Light"/>
              </a:rPr>
              <a:t>rimozione</a:t>
            </a:r>
            <a:r>
              <a:rPr lang="en-US" sz="2499" dirty="0">
                <a:solidFill>
                  <a:srgbClr val="000000"/>
                </a:solidFill>
                <a:latin typeface="Fira Sans Light"/>
              </a:rPr>
              <a:t> del </a:t>
            </a:r>
            <a:r>
              <a:rPr lang="en-US" sz="2499" dirty="0" err="1">
                <a:solidFill>
                  <a:srgbClr val="000000"/>
                </a:solidFill>
                <a:latin typeface="Fira Sans Light"/>
              </a:rPr>
              <a:t>carbonio</a:t>
            </a:r>
            <a:r>
              <a:rPr lang="en-US" sz="2499" dirty="0">
                <a:solidFill>
                  <a:srgbClr val="000000"/>
                </a:solidFill>
                <a:latin typeface="Fira Sans Light"/>
              </a:rPr>
              <a:t> non </a:t>
            </a:r>
            <a:r>
              <a:rPr lang="en-US" sz="2499" dirty="0" err="1">
                <a:solidFill>
                  <a:srgbClr val="000000"/>
                </a:solidFill>
                <a:latin typeface="Fira Sans Light"/>
              </a:rPr>
              <a:t>deve</a:t>
            </a:r>
            <a:r>
              <a:rPr lang="en-US" sz="2499" dirty="0">
                <a:solidFill>
                  <a:srgbClr val="000000"/>
                </a:solidFill>
                <a:latin typeface="Fira Sans Light"/>
              </a:rPr>
              <a:t> </a:t>
            </a:r>
            <a:r>
              <a:rPr lang="en-US" sz="2499" dirty="0" err="1">
                <a:solidFill>
                  <a:srgbClr val="000000"/>
                </a:solidFill>
                <a:latin typeface="Fira Sans Light"/>
              </a:rPr>
              <a:t>danneggiare</a:t>
            </a:r>
            <a:r>
              <a:rPr lang="en-US" sz="2499" dirty="0">
                <a:solidFill>
                  <a:srgbClr val="000000"/>
                </a:solidFill>
                <a:latin typeface="Fira Sans Light"/>
              </a:rPr>
              <a:t> </a:t>
            </a:r>
            <a:r>
              <a:rPr lang="en-US" sz="2499" dirty="0" err="1">
                <a:solidFill>
                  <a:srgbClr val="000000"/>
                </a:solidFill>
                <a:latin typeface="Fira Sans Light"/>
              </a:rPr>
              <a:t>l'ambiente</a:t>
            </a:r>
            <a:r>
              <a:rPr lang="en-US" sz="2499" dirty="0">
                <a:solidFill>
                  <a:srgbClr val="000000"/>
                </a:solidFill>
                <a:latin typeface="Fira Sans Light"/>
              </a:rPr>
              <a:t> o la </a:t>
            </a:r>
            <a:r>
              <a:rPr lang="en-US" sz="2499" dirty="0" err="1">
                <a:solidFill>
                  <a:srgbClr val="000000"/>
                </a:solidFill>
                <a:latin typeface="Fira Sans Light"/>
              </a:rPr>
              <a:t>società</a:t>
            </a:r>
            <a:r>
              <a:rPr lang="en-US" sz="2499" dirty="0">
                <a:solidFill>
                  <a:srgbClr val="000000"/>
                </a:solidFill>
                <a:latin typeface="Fira Sans Light"/>
              </a:rPr>
              <a:t>.</a:t>
            </a:r>
          </a:p>
          <a:p>
            <a:pPr>
              <a:lnSpc>
                <a:spcPts val="3499"/>
              </a:lnSpc>
            </a:pPr>
            <a:r>
              <a:rPr lang="en-US" sz="2499" dirty="0">
                <a:solidFill>
                  <a:srgbClr val="000000"/>
                </a:solidFill>
                <a:latin typeface="Fira Sans Light"/>
              </a:rPr>
              <a:t>La </a:t>
            </a:r>
            <a:r>
              <a:rPr lang="en-US" sz="2499" dirty="0" err="1">
                <a:solidFill>
                  <a:srgbClr val="000000"/>
                </a:solidFill>
                <a:latin typeface="Fira Sans Light"/>
              </a:rPr>
              <a:t>Commissione</a:t>
            </a:r>
            <a:r>
              <a:rPr lang="en-US" sz="2499" dirty="0">
                <a:solidFill>
                  <a:srgbClr val="000000"/>
                </a:solidFill>
                <a:latin typeface="Fira Sans Light"/>
              </a:rPr>
              <a:t> </a:t>
            </a:r>
            <a:r>
              <a:rPr lang="en-US" sz="2499" dirty="0" err="1">
                <a:solidFill>
                  <a:srgbClr val="000000"/>
                </a:solidFill>
                <a:latin typeface="Fira Sans Light"/>
              </a:rPr>
              <a:t>Europea</a:t>
            </a:r>
            <a:r>
              <a:rPr lang="en-US" sz="2499" dirty="0">
                <a:solidFill>
                  <a:srgbClr val="000000"/>
                </a:solidFill>
                <a:latin typeface="Fira Sans Light"/>
              </a:rPr>
              <a:t> </a:t>
            </a:r>
            <a:r>
              <a:rPr lang="en-US" sz="2499" dirty="0" err="1">
                <a:solidFill>
                  <a:srgbClr val="000000"/>
                </a:solidFill>
                <a:latin typeface="Fira Sans Light"/>
              </a:rPr>
              <a:t>sarà</a:t>
            </a:r>
            <a:r>
              <a:rPr lang="en-US" sz="2499" dirty="0">
                <a:solidFill>
                  <a:srgbClr val="000000"/>
                </a:solidFill>
                <a:latin typeface="Fira Sans Light"/>
              </a:rPr>
              <a:t> </a:t>
            </a:r>
            <a:r>
              <a:rPr lang="en-US" sz="2499" dirty="0" err="1">
                <a:solidFill>
                  <a:srgbClr val="000000"/>
                </a:solidFill>
                <a:latin typeface="Fira Sans Light"/>
              </a:rPr>
              <a:t>responsabile</a:t>
            </a:r>
            <a:r>
              <a:rPr lang="en-US" sz="2499" dirty="0">
                <a:solidFill>
                  <a:srgbClr val="000000"/>
                </a:solidFill>
                <a:latin typeface="Fira Sans Light"/>
              </a:rPr>
              <a:t> del </a:t>
            </a:r>
            <a:r>
              <a:rPr lang="en-US" sz="2499" dirty="0" err="1">
                <a:solidFill>
                  <a:srgbClr val="000000"/>
                </a:solidFill>
                <a:latin typeface="Fira Sans Light"/>
              </a:rPr>
              <a:t>riconoscimento</a:t>
            </a:r>
            <a:r>
              <a:rPr lang="en-US" sz="2499" dirty="0">
                <a:solidFill>
                  <a:srgbClr val="000000"/>
                </a:solidFill>
                <a:latin typeface="Fira Sans Light"/>
              </a:rPr>
              <a:t> di </a:t>
            </a:r>
            <a:r>
              <a:rPr lang="en-US" sz="2499" dirty="0" err="1">
                <a:solidFill>
                  <a:srgbClr val="000000"/>
                </a:solidFill>
                <a:latin typeface="Fira Sans Light"/>
              </a:rPr>
              <a:t>sistemi</a:t>
            </a:r>
            <a:r>
              <a:rPr lang="en-US" sz="2499" dirty="0">
                <a:solidFill>
                  <a:srgbClr val="000000"/>
                </a:solidFill>
                <a:latin typeface="Fira Sans Light"/>
              </a:rPr>
              <a:t> di </a:t>
            </a:r>
            <a:r>
              <a:rPr lang="en-US" sz="2499" dirty="0" err="1">
                <a:solidFill>
                  <a:srgbClr val="000000"/>
                </a:solidFill>
                <a:latin typeface="Fira Sans Light"/>
              </a:rPr>
              <a:t>certificazione</a:t>
            </a:r>
            <a:r>
              <a:rPr lang="en-US" sz="2499" dirty="0">
                <a:solidFill>
                  <a:srgbClr val="000000"/>
                </a:solidFill>
                <a:latin typeface="Fira Sans Light"/>
              </a:rPr>
              <a:t>.</a:t>
            </a:r>
          </a:p>
          <a:p>
            <a:pPr>
              <a:lnSpc>
                <a:spcPts val="3499"/>
              </a:lnSpc>
            </a:pPr>
            <a:r>
              <a:rPr lang="en-US" sz="2499" dirty="0">
                <a:solidFill>
                  <a:srgbClr val="000000"/>
                </a:solidFill>
                <a:latin typeface="Fira Sans Light"/>
              </a:rPr>
              <a:t>Le </a:t>
            </a:r>
            <a:r>
              <a:rPr lang="en-US" sz="2499" dirty="0" err="1">
                <a:solidFill>
                  <a:srgbClr val="000000"/>
                </a:solidFill>
                <a:latin typeface="Fira Sans Light"/>
              </a:rPr>
              <a:t>rimozioni</a:t>
            </a:r>
            <a:r>
              <a:rPr lang="en-US" sz="2499" dirty="0">
                <a:solidFill>
                  <a:srgbClr val="000000"/>
                </a:solidFill>
                <a:latin typeface="Fira Sans Light"/>
              </a:rPr>
              <a:t> di </a:t>
            </a:r>
            <a:r>
              <a:rPr lang="en-US" sz="2499" dirty="0" err="1">
                <a:solidFill>
                  <a:srgbClr val="000000"/>
                </a:solidFill>
                <a:latin typeface="Fira Sans Light"/>
              </a:rPr>
              <a:t>carbonio</a:t>
            </a:r>
            <a:r>
              <a:rPr lang="en-US" sz="2499" dirty="0">
                <a:solidFill>
                  <a:srgbClr val="000000"/>
                </a:solidFill>
                <a:latin typeface="Fira Sans Light"/>
              </a:rPr>
              <a:t> </a:t>
            </a:r>
            <a:r>
              <a:rPr lang="en-US" sz="2499" dirty="0" err="1">
                <a:solidFill>
                  <a:srgbClr val="000000"/>
                </a:solidFill>
                <a:latin typeface="Fira Sans Light"/>
              </a:rPr>
              <a:t>saranno</a:t>
            </a:r>
            <a:r>
              <a:rPr lang="en-US" sz="2499" dirty="0">
                <a:solidFill>
                  <a:srgbClr val="000000"/>
                </a:solidFill>
                <a:latin typeface="Fira Sans Light"/>
              </a:rPr>
              <a:t> </a:t>
            </a:r>
            <a:r>
              <a:rPr lang="en-US" sz="2499" dirty="0" err="1">
                <a:solidFill>
                  <a:srgbClr val="000000"/>
                </a:solidFill>
                <a:latin typeface="Fira Sans Light"/>
              </a:rPr>
              <a:t>riconosciute</a:t>
            </a:r>
            <a:r>
              <a:rPr lang="en-US" sz="2499" dirty="0">
                <a:solidFill>
                  <a:srgbClr val="000000"/>
                </a:solidFill>
                <a:latin typeface="Fira Sans Light"/>
              </a:rPr>
              <a:t> dal Quadro </a:t>
            </a:r>
            <a:r>
              <a:rPr lang="en-US" sz="2499" dirty="0" err="1">
                <a:solidFill>
                  <a:srgbClr val="000000"/>
                </a:solidFill>
                <a:latin typeface="Fira Sans Light"/>
              </a:rPr>
              <a:t>dell'Unione</a:t>
            </a:r>
            <a:r>
              <a:rPr lang="en-US" sz="2499" dirty="0">
                <a:solidFill>
                  <a:srgbClr val="000000"/>
                </a:solidFill>
                <a:latin typeface="Fira Sans Light"/>
              </a:rPr>
              <a:t> solo se </a:t>
            </a:r>
            <a:r>
              <a:rPr lang="en-US" sz="2499" dirty="0" err="1">
                <a:solidFill>
                  <a:srgbClr val="000000"/>
                </a:solidFill>
                <a:latin typeface="Fira Sans Light"/>
              </a:rPr>
              <a:t>soddisfano</a:t>
            </a:r>
            <a:r>
              <a:rPr lang="en-US" sz="2499" dirty="0">
                <a:solidFill>
                  <a:srgbClr val="000000"/>
                </a:solidFill>
                <a:latin typeface="Fira Sans Light"/>
              </a:rPr>
              <a:t> </a:t>
            </a:r>
            <a:r>
              <a:rPr lang="en-US" sz="2499" dirty="0" err="1">
                <a:solidFill>
                  <a:srgbClr val="000000"/>
                </a:solidFill>
                <a:latin typeface="Fira Sans Light"/>
              </a:rPr>
              <a:t>i</a:t>
            </a:r>
            <a:r>
              <a:rPr lang="en-US" sz="2499" dirty="0">
                <a:solidFill>
                  <a:srgbClr val="000000"/>
                </a:solidFill>
                <a:latin typeface="Fira Sans Light"/>
              </a:rPr>
              <a:t> </a:t>
            </a:r>
            <a:r>
              <a:rPr lang="en-US" sz="2499" dirty="0" err="1">
                <a:solidFill>
                  <a:srgbClr val="000000"/>
                </a:solidFill>
                <a:latin typeface="Fira Sans Light"/>
              </a:rPr>
              <a:t>criteri</a:t>
            </a:r>
            <a:r>
              <a:rPr lang="en-US" sz="2499" dirty="0">
                <a:solidFill>
                  <a:srgbClr val="000000"/>
                </a:solidFill>
                <a:latin typeface="Fira Sans Light"/>
              </a:rPr>
              <a:t> QU.A.L.ITY e </a:t>
            </a:r>
            <a:r>
              <a:rPr lang="en-US" sz="2499" dirty="0" err="1">
                <a:solidFill>
                  <a:srgbClr val="000000"/>
                </a:solidFill>
                <a:latin typeface="Fira Sans Light"/>
              </a:rPr>
              <a:t>sono</a:t>
            </a:r>
            <a:r>
              <a:rPr lang="en-US" sz="2499" dirty="0">
                <a:solidFill>
                  <a:srgbClr val="000000"/>
                </a:solidFill>
                <a:latin typeface="Fira Sans Light"/>
              </a:rPr>
              <a:t> </a:t>
            </a:r>
            <a:r>
              <a:rPr lang="en-US" sz="2499" dirty="0" err="1">
                <a:solidFill>
                  <a:srgbClr val="000000"/>
                </a:solidFill>
                <a:latin typeface="Fira Sans Light"/>
              </a:rPr>
              <a:t>verificate</a:t>
            </a:r>
            <a:r>
              <a:rPr lang="en-US" sz="2499" dirty="0">
                <a:solidFill>
                  <a:srgbClr val="000000"/>
                </a:solidFill>
                <a:latin typeface="Fira Sans Light"/>
              </a:rPr>
              <a:t> in modo </a:t>
            </a:r>
            <a:r>
              <a:rPr lang="en-US" sz="2499" dirty="0" err="1">
                <a:solidFill>
                  <a:srgbClr val="000000"/>
                </a:solidFill>
                <a:latin typeface="Fira Sans Light"/>
              </a:rPr>
              <a:t>indipendente</a:t>
            </a:r>
            <a:r>
              <a:rPr lang="en-US" sz="2499" dirty="0">
                <a:solidFill>
                  <a:srgbClr val="000000"/>
                </a:solidFill>
                <a:latin typeface="Fira Sans Light"/>
              </a:rPr>
              <a:t> da un </a:t>
            </a:r>
            <a:r>
              <a:rPr lang="en-US" sz="2499" dirty="0" err="1">
                <a:solidFill>
                  <a:srgbClr val="000000"/>
                </a:solidFill>
                <a:latin typeface="Fira Sans Light"/>
              </a:rPr>
              <a:t>organismo</a:t>
            </a:r>
            <a:r>
              <a:rPr lang="en-US" sz="2499" dirty="0">
                <a:solidFill>
                  <a:srgbClr val="000000"/>
                </a:solidFill>
                <a:latin typeface="Fira Sans Light"/>
              </a:rPr>
              <a:t> di </a:t>
            </a:r>
            <a:r>
              <a:rPr lang="en-US" sz="2499" dirty="0" err="1">
                <a:solidFill>
                  <a:srgbClr val="000000"/>
                </a:solidFill>
                <a:latin typeface="Fira Sans Light"/>
              </a:rPr>
              <a:t>certificazione</a:t>
            </a:r>
            <a:r>
              <a:rPr lang="en-US" sz="2499" dirty="0">
                <a:solidFill>
                  <a:srgbClr val="000000"/>
                </a:solidFill>
                <a:latin typeface="Fira Sans Light"/>
              </a:rPr>
              <a:t>. </a:t>
            </a:r>
            <a:r>
              <a:rPr lang="en-US" sz="2499" dirty="0">
                <a:solidFill>
                  <a:srgbClr val="000000"/>
                </a:solidFill>
                <a:latin typeface="Fira Sans Bold"/>
              </a:rPr>
              <a:t>La </a:t>
            </a:r>
            <a:r>
              <a:rPr lang="en-US" sz="2499" dirty="0" err="1">
                <a:solidFill>
                  <a:srgbClr val="000000"/>
                </a:solidFill>
                <a:latin typeface="Fira Sans Bold"/>
              </a:rPr>
              <a:t>certificazione</a:t>
            </a:r>
            <a:r>
              <a:rPr lang="en-US" sz="2499" dirty="0">
                <a:solidFill>
                  <a:srgbClr val="000000"/>
                </a:solidFill>
                <a:latin typeface="Fira Sans Bold"/>
              </a:rPr>
              <a:t> </a:t>
            </a:r>
            <a:r>
              <a:rPr lang="en-US" sz="2499" dirty="0" err="1">
                <a:solidFill>
                  <a:srgbClr val="000000"/>
                </a:solidFill>
                <a:latin typeface="Fira Sans Bold"/>
              </a:rPr>
              <a:t>sarà</a:t>
            </a:r>
            <a:r>
              <a:rPr lang="en-US" sz="2499" dirty="0">
                <a:solidFill>
                  <a:srgbClr val="000000"/>
                </a:solidFill>
                <a:latin typeface="Fira Sans Bold"/>
              </a:rPr>
              <a:t> </a:t>
            </a:r>
            <a:r>
              <a:rPr lang="en-US" sz="2499" dirty="0" err="1">
                <a:solidFill>
                  <a:srgbClr val="000000"/>
                </a:solidFill>
                <a:latin typeface="Fira Sans Bold"/>
              </a:rPr>
              <a:t>volontaria</a:t>
            </a:r>
            <a:endParaRPr lang="en-US" sz="2499" dirty="0">
              <a:solidFill>
                <a:srgbClr val="000000"/>
              </a:solidFill>
              <a:latin typeface="Fira Sans Bold"/>
            </a:endParaRPr>
          </a:p>
        </p:txBody>
      </p:sp>
      <p:grpSp>
        <p:nvGrpSpPr>
          <p:cNvPr id="9" name="Group 9"/>
          <p:cNvGrpSpPr/>
          <p:nvPr/>
        </p:nvGrpSpPr>
        <p:grpSpPr>
          <a:xfrm rot="-10800000">
            <a:off x="13838143" y="801247"/>
            <a:ext cx="2679789" cy="2320710"/>
            <a:chOff x="0" y="0"/>
            <a:chExt cx="3619627" cy="3134614"/>
          </a:xfrm>
        </p:grpSpPr>
        <p:sp>
          <p:nvSpPr>
            <p:cNvPr id="10" name="Freeform 10"/>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sp>
        <p:nvSpPr>
          <p:cNvPr id="11" name="TextBox 11"/>
          <p:cNvSpPr txBox="1"/>
          <p:nvPr/>
        </p:nvSpPr>
        <p:spPr>
          <a:xfrm>
            <a:off x="1028700" y="827401"/>
            <a:ext cx="8926107" cy="1057275"/>
          </a:xfrm>
          <a:prstGeom prst="rect">
            <a:avLst/>
          </a:prstGeom>
        </p:spPr>
        <p:txBody>
          <a:bodyPr lIns="0" tIns="0" rIns="0" bIns="0" rtlCol="0" anchor="t">
            <a:spAutoFit/>
          </a:bodyPr>
          <a:lstStyle/>
          <a:p>
            <a:pPr>
              <a:lnSpc>
                <a:spcPts val="5399"/>
              </a:lnSpc>
            </a:pPr>
            <a:r>
              <a:rPr lang="en-US" sz="4499" spc="-44" dirty="0">
                <a:solidFill>
                  <a:srgbClr val="333A3B"/>
                </a:solidFill>
                <a:latin typeface="Fira Sans Bold"/>
              </a:rPr>
              <a:t>Carbon Removal Certification</a:t>
            </a:r>
          </a:p>
          <a:p>
            <a:pPr>
              <a:lnSpc>
                <a:spcPts val="2999"/>
              </a:lnSpc>
              <a:spcBef>
                <a:spcPct val="0"/>
              </a:spcBef>
            </a:pPr>
            <a:r>
              <a:rPr lang="en-US" sz="2499" spc="-24" dirty="0" err="1">
                <a:solidFill>
                  <a:srgbClr val="00A181"/>
                </a:solidFill>
                <a:latin typeface="Fira Sans Medium"/>
              </a:rPr>
              <a:t>Proposta</a:t>
            </a:r>
            <a:r>
              <a:rPr lang="en-US" sz="2499" spc="-24" dirty="0">
                <a:solidFill>
                  <a:srgbClr val="00A181"/>
                </a:solidFill>
                <a:latin typeface="Fira Sans Medium"/>
              </a:rPr>
              <a:t> </a:t>
            </a:r>
            <a:r>
              <a:rPr lang="en-US" sz="2499" spc="-24" dirty="0" err="1">
                <a:solidFill>
                  <a:srgbClr val="00A181"/>
                </a:solidFill>
                <a:latin typeface="Fira Sans Medium"/>
              </a:rPr>
              <a:t>legislativa</a:t>
            </a:r>
            <a:r>
              <a:rPr lang="en-US" sz="2499" spc="-24" dirty="0">
                <a:solidFill>
                  <a:srgbClr val="00A181"/>
                </a:solidFill>
                <a:latin typeface="Fira Sans Medium"/>
              </a:rPr>
              <a:t> </a:t>
            </a:r>
            <a:r>
              <a:rPr lang="en-US" sz="2499" spc="-24" dirty="0" err="1">
                <a:solidFill>
                  <a:srgbClr val="00A181"/>
                </a:solidFill>
                <a:latin typeface="Fira Sans Medium"/>
              </a:rPr>
              <a:t>della</a:t>
            </a:r>
            <a:r>
              <a:rPr lang="en-US" sz="2499" spc="-24" dirty="0">
                <a:solidFill>
                  <a:srgbClr val="00A181"/>
                </a:solidFill>
                <a:latin typeface="Fira Sans Medium"/>
              </a:rPr>
              <a:t> </a:t>
            </a:r>
            <a:r>
              <a:rPr lang="en-US" sz="2499" spc="-24" dirty="0" err="1">
                <a:solidFill>
                  <a:srgbClr val="00A181"/>
                </a:solidFill>
                <a:latin typeface="Fira Sans Medium"/>
              </a:rPr>
              <a:t>Commissione</a:t>
            </a:r>
            <a:r>
              <a:rPr lang="en-US" sz="2499" spc="-24" dirty="0">
                <a:solidFill>
                  <a:srgbClr val="00A181"/>
                </a:solidFill>
                <a:latin typeface="Fira Sans Medium"/>
              </a:rPr>
              <a:t> </a:t>
            </a:r>
            <a:r>
              <a:rPr lang="en-US" sz="2499" spc="-24" dirty="0" err="1">
                <a:solidFill>
                  <a:srgbClr val="00A181"/>
                </a:solidFill>
                <a:latin typeface="Fira Sans Medium"/>
              </a:rPr>
              <a:t>Europea</a:t>
            </a:r>
            <a:endParaRPr lang="en-US" sz="2499" spc="-24" dirty="0">
              <a:solidFill>
                <a:srgbClr val="00A181"/>
              </a:solidFill>
              <a:latin typeface="Fira Sans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4151770" y="4201140"/>
            <a:ext cx="7027514" cy="6085860"/>
            <a:chOff x="0" y="0"/>
            <a:chExt cx="3619627" cy="3134614"/>
          </a:xfrm>
        </p:grpSpPr>
        <p:sp>
          <p:nvSpPr>
            <p:cNvPr id="3" name="Freeform 3"/>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4" name="Group 4"/>
          <p:cNvGrpSpPr/>
          <p:nvPr/>
        </p:nvGrpSpPr>
        <p:grpSpPr>
          <a:xfrm>
            <a:off x="9859850" y="563974"/>
            <a:ext cx="4961246" cy="4296462"/>
            <a:chOff x="0" y="0"/>
            <a:chExt cx="3619627" cy="3134614"/>
          </a:xfrm>
        </p:grpSpPr>
        <p:sp>
          <p:nvSpPr>
            <p:cNvPr id="5" name="Freeform 5"/>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6" name="Group 6"/>
          <p:cNvGrpSpPr/>
          <p:nvPr/>
        </p:nvGrpSpPr>
        <p:grpSpPr>
          <a:xfrm>
            <a:off x="10345997" y="2120110"/>
            <a:ext cx="7611546" cy="6591255"/>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r="-34778"/>
              </a:stretch>
            </a:blipFill>
          </p:spPr>
          <p:txBody>
            <a:bodyPr/>
            <a:lstStyle/>
            <a:p>
              <a:endParaRPr lang="it-IT"/>
            </a:p>
          </p:txBody>
        </p:sp>
      </p:grpSp>
      <p:sp>
        <p:nvSpPr>
          <p:cNvPr id="8" name="TextBox 8"/>
          <p:cNvSpPr txBox="1"/>
          <p:nvPr/>
        </p:nvSpPr>
        <p:spPr>
          <a:xfrm>
            <a:off x="1028700" y="2575543"/>
            <a:ext cx="6995003" cy="6256456"/>
          </a:xfrm>
          <a:prstGeom prst="rect">
            <a:avLst/>
          </a:prstGeom>
        </p:spPr>
        <p:txBody>
          <a:bodyPr lIns="0" tIns="0" rIns="0" bIns="0" rtlCol="0" anchor="t">
            <a:spAutoFit/>
          </a:bodyPr>
          <a:lstStyle/>
          <a:p>
            <a:pPr>
              <a:lnSpc>
                <a:spcPts val="3499"/>
              </a:lnSpc>
            </a:pPr>
            <a:r>
              <a:rPr lang="en-US" sz="2499" dirty="0">
                <a:solidFill>
                  <a:srgbClr val="000000"/>
                </a:solidFill>
                <a:latin typeface="Fira Sans Light"/>
              </a:rPr>
              <a:t>Lumina Consult, </a:t>
            </a:r>
            <a:r>
              <a:rPr lang="en-US" sz="2499" dirty="0" err="1">
                <a:solidFill>
                  <a:srgbClr val="000000"/>
                </a:solidFill>
                <a:latin typeface="Fira Sans Light"/>
              </a:rPr>
              <a:t>fondata</a:t>
            </a:r>
            <a:r>
              <a:rPr lang="en-US" sz="2499" dirty="0">
                <a:solidFill>
                  <a:srgbClr val="000000"/>
                </a:solidFill>
                <a:latin typeface="Fira Sans Light"/>
              </a:rPr>
              <a:t> </a:t>
            </a:r>
            <a:r>
              <a:rPr lang="en-US" sz="2499" dirty="0" err="1">
                <a:solidFill>
                  <a:srgbClr val="000000"/>
                </a:solidFill>
                <a:latin typeface="Fira Sans Light"/>
              </a:rPr>
              <a:t>nel</a:t>
            </a:r>
            <a:r>
              <a:rPr lang="en-US" sz="2499" dirty="0">
                <a:solidFill>
                  <a:srgbClr val="000000"/>
                </a:solidFill>
                <a:latin typeface="Fira Sans Light"/>
              </a:rPr>
              <a:t> 2009 a </a:t>
            </a:r>
            <a:r>
              <a:rPr lang="en-US" sz="2499" dirty="0" err="1">
                <a:solidFill>
                  <a:srgbClr val="000000"/>
                </a:solidFill>
                <a:latin typeface="Fira Sans Light"/>
              </a:rPr>
              <a:t>Bruxelles</a:t>
            </a:r>
            <a:r>
              <a:rPr lang="en-US" sz="2499" dirty="0">
                <a:solidFill>
                  <a:srgbClr val="000000"/>
                </a:solidFill>
                <a:latin typeface="Fira Sans Light"/>
              </a:rPr>
              <a:t> da Roberto Ferrigno e Gaia Angelini, </a:t>
            </a:r>
            <a:r>
              <a:rPr lang="en-US" sz="2499" dirty="0" err="1">
                <a:solidFill>
                  <a:srgbClr val="000000"/>
                </a:solidFill>
                <a:latin typeface="Fira Sans Light"/>
              </a:rPr>
              <a:t>si</a:t>
            </a:r>
            <a:r>
              <a:rPr lang="en-US" sz="2499" dirty="0">
                <a:solidFill>
                  <a:srgbClr val="000000"/>
                </a:solidFill>
                <a:latin typeface="Fira Sans Light"/>
              </a:rPr>
              <a:t> </a:t>
            </a:r>
            <a:r>
              <a:rPr lang="en-US" sz="2499" dirty="0" err="1">
                <a:solidFill>
                  <a:srgbClr val="000000"/>
                </a:solidFill>
                <a:latin typeface="Fira Sans Light"/>
              </a:rPr>
              <a:t>concentra</a:t>
            </a:r>
            <a:r>
              <a:rPr lang="en-US" sz="2499" dirty="0">
                <a:solidFill>
                  <a:srgbClr val="000000"/>
                </a:solidFill>
                <a:latin typeface="Fira Sans Light"/>
              </a:rPr>
              <a:t> </a:t>
            </a:r>
            <a:r>
              <a:rPr lang="en-US" sz="2499" dirty="0" err="1">
                <a:solidFill>
                  <a:srgbClr val="000000"/>
                </a:solidFill>
                <a:latin typeface="Fira Sans Light"/>
              </a:rPr>
              <a:t>su</a:t>
            </a:r>
            <a:r>
              <a:rPr lang="en-US" sz="2499" dirty="0">
                <a:solidFill>
                  <a:srgbClr val="000000"/>
                </a:solidFill>
                <a:latin typeface="Fira Sans Light"/>
              </a:rPr>
              <a:t> </a:t>
            </a:r>
            <a:r>
              <a:rPr lang="en-US" sz="2499" dirty="0" err="1">
                <a:solidFill>
                  <a:srgbClr val="000000"/>
                </a:solidFill>
                <a:latin typeface="Fira Sans Light"/>
              </a:rPr>
              <a:t>neutralità</a:t>
            </a:r>
            <a:r>
              <a:rPr lang="en-US" sz="2499" dirty="0">
                <a:solidFill>
                  <a:srgbClr val="000000"/>
                </a:solidFill>
                <a:latin typeface="Fira Sans Light"/>
              </a:rPr>
              <a:t> </a:t>
            </a:r>
            <a:r>
              <a:rPr lang="en-US" sz="2499" dirty="0" err="1">
                <a:solidFill>
                  <a:srgbClr val="000000"/>
                </a:solidFill>
                <a:latin typeface="Fira Sans Light"/>
              </a:rPr>
              <a:t>climatica</a:t>
            </a:r>
            <a:r>
              <a:rPr lang="en-US" sz="2499" dirty="0">
                <a:solidFill>
                  <a:srgbClr val="000000"/>
                </a:solidFill>
                <a:latin typeface="Fira Sans Light"/>
              </a:rPr>
              <a:t>, </a:t>
            </a:r>
            <a:r>
              <a:rPr lang="en-US" sz="2499" dirty="0" err="1">
                <a:solidFill>
                  <a:srgbClr val="000000"/>
                </a:solidFill>
                <a:latin typeface="Fira Sans Light"/>
              </a:rPr>
              <a:t>sostenibilità</a:t>
            </a:r>
            <a:r>
              <a:rPr lang="en-US" sz="2499" dirty="0">
                <a:solidFill>
                  <a:srgbClr val="000000"/>
                </a:solidFill>
                <a:latin typeface="Fira Sans Light"/>
              </a:rPr>
              <a:t> </a:t>
            </a:r>
            <a:r>
              <a:rPr lang="en-US" sz="2499" dirty="0" err="1">
                <a:solidFill>
                  <a:srgbClr val="000000"/>
                </a:solidFill>
                <a:latin typeface="Fira Sans Light"/>
              </a:rPr>
              <a:t>ambientale</a:t>
            </a:r>
            <a:r>
              <a:rPr lang="en-US" sz="2499" dirty="0">
                <a:solidFill>
                  <a:srgbClr val="000000"/>
                </a:solidFill>
                <a:latin typeface="Fira Sans Light"/>
              </a:rPr>
              <a:t>, </a:t>
            </a:r>
            <a:r>
              <a:rPr lang="en-US" sz="2499" dirty="0" err="1">
                <a:solidFill>
                  <a:srgbClr val="000000"/>
                </a:solidFill>
                <a:latin typeface="Fira Sans Light"/>
              </a:rPr>
              <a:t>economia</a:t>
            </a:r>
            <a:r>
              <a:rPr lang="en-US" sz="2499" dirty="0">
                <a:solidFill>
                  <a:srgbClr val="000000"/>
                </a:solidFill>
                <a:latin typeface="Fira Sans Light"/>
              </a:rPr>
              <a:t> </a:t>
            </a:r>
            <a:r>
              <a:rPr lang="en-US" sz="2499" dirty="0" err="1">
                <a:solidFill>
                  <a:srgbClr val="000000"/>
                </a:solidFill>
                <a:latin typeface="Fira Sans Light"/>
              </a:rPr>
              <a:t>circolare</a:t>
            </a:r>
            <a:r>
              <a:rPr lang="en-US" sz="2499" dirty="0">
                <a:solidFill>
                  <a:srgbClr val="000000"/>
                </a:solidFill>
                <a:latin typeface="Fira Sans Light"/>
              </a:rPr>
              <a:t>, </a:t>
            </a:r>
            <a:r>
              <a:rPr lang="en-US" sz="2499" dirty="0" err="1">
                <a:solidFill>
                  <a:srgbClr val="000000"/>
                </a:solidFill>
                <a:latin typeface="Fira Sans Light"/>
              </a:rPr>
              <a:t>bioeconomia</a:t>
            </a:r>
            <a:r>
              <a:rPr lang="en-US" sz="2499" dirty="0">
                <a:solidFill>
                  <a:srgbClr val="000000"/>
                </a:solidFill>
                <a:latin typeface="Fira Sans Light"/>
              </a:rPr>
              <a:t>, </a:t>
            </a:r>
            <a:r>
              <a:rPr lang="en-US" sz="2499" dirty="0" err="1">
                <a:solidFill>
                  <a:srgbClr val="000000"/>
                </a:solidFill>
                <a:latin typeface="Fira Sans Light"/>
              </a:rPr>
              <a:t>soluzioni</a:t>
            </a:r>
            <a:r>
              <a:rPr lang="en-US" sz="2499" dirty="0">
                <a:solidFill>
                  <a:srgbClr val="000000"/>
                </a:solidFill>
                <a:latin typeface="Fira Sans Light"/>
              </a:rPr>
              <a:t> </a:t>
            </a:r>
            <a:r>
              <a:rPr lang="en-US" sz="2499" dirty="0" err="1">
                <a:solidFill>
                  <a:srgbClr val="000000"/>
                </a:solidFill>
                <a:latin typeface="Fira Sans Light"/>
              </a:rPr>
              <a:t>basate</a:t>
            </a:r>
            <a:r>
              <a:rPr lang="en-US" sz="2499" dirty="0">
                <a:solidFill>
                  <a:srgbClr val="000000"/>
                </a:solidFill>
                <a:latin typeface="Fira Sans Light"/>
              </a:rPr>
              <a:t> </a:t>
            </a:r>
            <a:r>
              <a:rPr lang="en-US" sz="2499" dirty="0" err="1">
                <a:solidFill>
                  <a:srgbClr val="000000"/>
                </a:solidFill>
                <a:latin typeface="Fira Sans Light"/>
              </a:rPr>
              <a:t>sulla</a:t>
            </a:r>
            <a:r>
              <a:rPr lang="en-US" sz="2499" dirty="0">
                <a:solidFill>
                  <a:srgbClr val="000000"/>
                </a:solidFill>
                <a:latin typeface="Fira Sans Light"/>
              </a:rPr>
              <a:t> natura, </a:t>
            </a:r>
            <a:r>
              <a:rPr lang="en-US" sz="2499" dirty="0" err="1">
                <a:solidFill>
                  <a:srgbClr val="000000"/>
                </a:solidFill>
                <a:latin typeface="Fira Sans Light"/>
              </a:rPr>
              <a:t>Obiettivi</a:t>
            </a:r>
            <a:r>
              <a:rPr lang="en-US" sz="2499" dirty="0">
                <a:solidFill>
                  <a:srgbClr val="000000"/>
                </a:solidFill>
                <a:latin typeface="Fira Sans Light"/>
              </a:rPr>
              <a:t> di </a:t>
            </a:r>
            <a:r>
              <a:rPr lang="en-US" sz="2499" dirty="0" err="1">
                <a:solidFill>
                  <a:srgbClr val="000000"/>
                </a:solidFill>
                <a:latin typeface="Fira Sans Light"/>
              </a:rPr>
              <a:t>Sviluppo</a:t>
            </a:r>
            <a:r>
              <a:rPr lang="en-US" sz="2499" dirty="0">
                <a:solidFill>
                  <a:srgbClr val="000000"/>
                </a:solidFill>
                <a:latin typeface="Fira Sans Light"/>
              </a:rPr>
              <a:t> </a:t>
            </a:r>
            <a:r>
              <a:rPr lang="en-US" sz="2499" dirty="0" err="1">
                <a:solidFill>
                  <a:srgbClr val="000000"/>
                </a:solidFill>
                <a:latin typeface="Fira Sans Light"/>
              </a:rPr>
              <a:t>Sostenibile</a:t>
            </a:r>
            <a:r>
              <a:rPr lang="en-US" sz="2499" dirty="0">
                <a:solidFill>
                  <a:srgbClr val="000000"/>
                </a:solidFill>
                <a:latin typeface="Fira Sans Light"/>
              </a:rPr>
              <a:t> (SDG) e </a:t>
            </a:r>
            <a:r>
              <a:rPr lang="en-US" sz="2499" dirty="0" err="1">
                <a:solidFill>
                  <a:srgbClr val="000000"/>
                </a:solidFill>
                <a:latin typeface="Fira Sans Light"/>
              </a:rPr>
              <a:t>benessere</a:t>
            </a:r>
            <a:r>
              <a:rPr lang="en-US" sz="2499" dirty="0">
                <a:solidFill>
                  <a:srgbClr val="000000"/>
                </a:solidFill>
                <a:latin typeface="Fira Sans Light"/>
              </a:rPr>
              <a:t> </a:t>
            </a:r>
            <a:r>
              <a:rPr lang="en-US" sz="2499" dirty="0" err="1">
                <a:solidFill>
                  <a:srgbClr val="000000"/>
                </a:solidFill>
                <a:latin typeface="Fira Sans Light"/>
              </a:rPr>
              <a:t>degli</a:t>
            </a:r>
            <a:r>
              <a:rPr lang="en-US" sz="2499" dirty="0">
                <a:solidFill>
                  <a:srgbClr val="000000"/>
                </a:solidFill>
                <a:latin typeface="Fira Sans Light"/>
              </a:rPr>
              <a:t> </a:t>
            </a:r>
            <a:r>
              <a:rPr lang="en-US" sz="2499" dirty="0" err="1">
                <a:solidFill>
                  <a:srgbClr val="000000"/>
                </a:solidFill>
                <a:latin typeface="Fira Sans Light"/>
              </a:rPr>
              <a:t>animali</a:t>
            </a:r>
            <a:r>
              <a:rPr lang="en-US" sz="2499" dirty="0">
                <a:solidFill>
                  <a:srgbClr val="000000"/>
                </a:solidFill>
                <a:latin typeface="Fira Sans Light"/>
              </a:rPr>
              <a:t>. Con la nostra expertise </a:t>
            </a:r>
            <a:r>
              <a:rPr lang="en-US" sz="2499" dirty="0" err="1">
                <a:solidFill>
                  <a:srgbClr val="000000"/>
                </a:solidFill>
                <a:latin typeface="Fira Sans Light"/>
              </a:rPr>
              <a:t>nei</a:t>
            </a:r>
            <a:r>
              <a:rPr lang="en-US" sz="2499" dirty="0">
                <a:solidFill>
                  <a:srgbClr val="000000"/>
                </a:solidFill>
                <a:latin typeface="Fira Sans Light"/>
              </a:rPr>
              <a:t> </a:t>
            </a:r>
            <a:r>
              <a:rPr lang="en-US" sz="2499" dirty="0" err="1">
                <a:solidFill>
                  <a:srgbClr val="000000"/>
                </a:solidFill>
                <a:latin typeface="Fira Sans Light"/>
              </a:rPr>
              <a:t>processi</a:t>
            </a:r>
            <a:r>
              <a:rPr lang="en-US" sz="2499" dirty="0">
                <a:solidFill>
                  <a:srgbClr val="000000"/>
                </a:solidFill>
                <a:latin typeface="Fira Sans Light"/>
              </a:rPr>
              <a:t> </a:t>
            </a:r>
            <a:r>
              <a:rPr lang="en-US" sz="2499" dirty="0" err="1">
                <a:solidFill>
                  <a:srgbClr val="000000"/>
                </a:solidFill>
                <a:latin typeface="Fira Sans Light"/>
              </a:rPr>
              <a:t>decisionali</a:t>
            </a:r>
            <a:r>
              <a:rPr lang="en-US" sz="2499" dirty="0">
                <a:solidFill>
                  <a:srgbClr val="000000"/>
                </a:solidFill>
                <a:latin typeface="Fira Sans Light"/>
              </a:rPr>
              <a:t> e </a:t>
            </a:r>
            <a:r>
              <a:rPr lang="en-US" sz="2499" dirty="0" err="1">
                <a:solidFill>
                  <a:srgbClr val="000000"/>
                </a:solidFill>
                <a:latin typeface="Fira Sans Light"/>
              </a:rPr>
              <a:t>nelle</a:t>
            </a:r>
            <a:r>
              <a:rPr lang="en-US" sz="2499" dirty="0">
                <a:solidFill>
                  <a:srgbClr val="000000"/>
                </a:solidFill>
                <a:latin typeface="Fira Sans Light"/>
              </a:rPr>
              <a:t> </a:t>
            </a:r>
            <a:r>
              <a:rPr lang="en-US" sz="2499" dirty="0" err="1">
                <a:solidFill>
                  <a:srgbClr val="000000"/>
                </a:solidFill>
                <a:latin typeface="Fira Sans Light"/>
              </a:rPr>
              <a:t>opportunità</a:t>
            </a:r>
            <a:r>
              <a:rPr lang="en-US" sz="2499" dirty="0">
                <a:solidFill>
                  <a:srgbClr val="000000"/>
                </a:solidFill>
                <a:latin typeface="Fira Sans Light"/>
              </a:rPr>
              <a:t> </a:t>
            </a:r>
            <a:r>
              <a:rPr lang="en-US" sz="2499" dirty="0" err="1">
                <a:solidFill>
                  <a:srgbClr val="000000"/>
                </a:solidFill>
                <a:latin typeface="Fira Sans Light"/>
              </a:rPr>
              <a:t>offerte</a:t>
            </a:r>
            <a:r>
              <a:rPr lang="en-US" sz="2499" dirty="0">
                <a:solidFill>
                  <a:srgbClr val="000000"/>
                </a:solidFill>
                <a:latin typeface="Fira Sans Light"/>
              </a:rPr>
              <a:t> </a:t>
            </a:r>
            <a:r>
              <a:rPr lang="en-US" sz="2499" dirty="0" err="1">
                <a:solidFill>
                  <a:srgbClr val="000000"/>
                </a:solidFill>
                <a:latin typeface="Fira Sans Light"/>
              </a:rPr>
              <a:t>dai</a:t>
            </a:r>
            <a:r>
              <a:rPr lang="en-US" sz="2499" dirty="0">
                <a:solidFill>
                  <a:srgbClr val="000000"/>
                </a:solidFill>
                <a:latin typeface="Fira Sans Light"/>
              </a:rPr>
              <a:t> </a:t>
            </a:r>
            <a:r>
              <a:rPr lang="en-US" sz="2499" dirty="0" err="1">
                <a:solidFill>
                  <a:srgbClr val="000000"/>
                </a:solidFill>
                <a:latin typeface="Fira Sans Light"/>
              </a:rPr>
              <a:t>finanziamenti</a:t>
            </a:r>
            <a:r>
              <a:rPr lang="en-US" sz="2499" dirty="0">
                <a:solidFill>
                  <a:srgbClr val="000000"/>
                </a:solidFill>
                <a:latin typeface="Fira Sans Light"/>
              </a:rPr>
              <a:t> </a:t>
            </a:r>
            <a:r>
              <a:rPr lang="en-US" sz="2499" dirty="0" err="1">
                <a:solidFill>
                  <a:srgbClr val="000000"/>
                </a:solidFill>
                <a:latin typeface="Fira Sans Light"/>
              </a:rPr>
              <a:t>europei</a:t>
            </a:r>
            <a:r>
              <a:rPr lang="en-US" sz="2499" dirty="0">
                <a:solidFill>
                  <a:srgbClr val="000000"/>
                </a:solidFill>
                <a:latin typeface="Fira Sans Light"/>
              </a:rPr>
              <a:t>, </a:t>
            </a:r>
            <a:r>
              <a:rPr lang="en-US" sz="2499" dirty="0" err="1">
                <a:solidFill>
                  <a:srgbClr val="000000"/>
                </a:solidFill>
                <a:latin typeface="Fira Sans Light"/>
              </a:rPr>
              <a:t>contribuiamo</a:t>
            </a:r>
            <a:r>
              <a:rPr lang="en-US" sz="2499" dirty="0">
                <a:solidFill>
                  <a:srgbClr val="000000"/>
                </a:solidFill>
                <a:latin typeface="Fira Sans Light"/>
              </a:rPr>
              <a:t> a </a:t>
            </a:r>
            <a:r>
              <a:rPr lang="en-US" sz="2499" dirty="0" err="1">
                <a:solidFill>
                  <a:srgbClr val="000000"/>
                </a:solidFill>
                <a:latin typeface="Fira Sans Light"/>
              </a:rPr>
              <a:t>sviluppare</a:t>
            </a:r>
            <a:r>
              <a:rPr lang="en-US" sz="2499" dirty="0">
                <a:solidFill>
                  <a:srgbClr val="000000"/>
                </a:solidFill>
                <a:latin typeface="Fira Sans Light"/>
              </a:rPr>
              <a:t> </a:t>
            </a:r>
            <a:r>
              <a:rPr lang="en-US" sz="2499" dirty="0" err="1">
                <a:solidFill>
                  <a:srgbClr val="000000"/>
                </a:solidFill>
                <a:latin typeface="Fira Sans Light"/>
              </a:rPr>
              <a:t>strategie</a:t>
            </a:r>
            <a:r>
              <a:rPr lang="en-US" sz="2499" dirty="0">
                <a:solidFill>
                  <a:srgbClr val="000000"/>
                </a:solidFill>
                <a:latin typeface="Fira Sans Light"/>
              </a:rPr>
              <a:t> </a:t>
            </a:r>
            <a:r>
              <a:rPr lang="en-US" sz="2499" dirty="0" err="1">
                <a:solidFill>
                  <a:srgbClr val="000000"/>
                </a:solidFill>
                <a:latin typeface="Fira Sans Light"/>
              </a:rPr>
              <a:t>efficaci</a:t>
            </a:r>
            <a:r>
              <a:rPr lang="en-US" sz="2499" dirty="0">
                <a:solidFill>
                  <a:srgbClr val="000000"/>
                </a:solidFill>
                <a:latin typeface="Fira Sans Light"/>
              </a:rPr>
              <a:t> per </a:t>
            </a:r>
            <a:r>
              <a:rPr lang="en-US" sz="2499" dirty="0" err="1">
                <a:solidFill>
                  <a:srgbClr val="000000"/>
                </a:solidFill>
                <a:latin typeface="Fira Sans Light"/>
              </a:rPr>
              <a:t>una</a:t>
            </a:r>
            <a:r>
              <a:rPr lang="en-US" sz="2499" dirty="0">
                <a:solidFill>
                  <a:srgbClr val="000000"/>
                </a:solidFill>
                <a:latin typeface="Fira Sans Light"/>
              </a:rPr>
              <a:t> </a:t>
            </a:r>
            <a:r>
              <a:rPr lang="en-US" sz="2499" dirty="0" err="1">
                <a:solidFill>
                  <a:srgbClr val="000000"/>
                </a:solidFill>
                <a:latin typeface="Fira Sans Light"/>
              </a:rPr>
              <a:t>giusta</a:t>
            </a:r>
            <a:r>
              <a:rPr lang="en-US" sz="2499" dirty="0">
                <a:solidFill>
                  <a:srgbClr val="000000"/>
                </a:solidFill>
                <a:latin typeface="Fira Sans Light"/>
              </a:rPr>
              <a:t> </a:t>
            </a:r>
            <a:r>
              <a:rPr lang="en-US" sz="2499" dirty="0" err="1">
                <a:solidFill>
                  <a:srgbClr val="000000"/>
                </a:solidFill>
                <a:latin typeface="Fira Sans Light"/>
              </a:rPr>
              <a:t>transizione</a:t>
            </a:r>
            <a:r>
              <a:rPr lang="en-US" sz="2499" dirty="0">
                <a:solidFill>
                  <a:srgbClr val="000000"/>
                </a:solidFill>
                <a:latin typeface="Fira Sans Light"/>
              </a:rPr>
              <a:t>. </a:t>
            </a:r>
            <a:r>
              <a:rPr lang="en-US" sz="2499" dirty="0" err="1">
                <a:solidFill>
                  <a:srgbClr val="000000"/>
                </a:solidFill>
                <a:latin typeface="Fira Sans Light"/>
              </a:rPr>
              <a:t>Collaboriamo</a:t>
            </a:r>
            <a:r>
              <a:rPr lang="en-US" sz="2499" dirty="0">
                <a:solidFill>
                  <a:srgbClr val="000000"/>
                </a:solidFill>
                <a:latin typeface="Fira Sans Light"/>
              </a:rPr>
              <a:t> con </a:t>
            </a:r>
            <a:r>
              <a:rPr lang="en-US" sz="2499" dirty="0" err="1">
                <a:solidFill>
                  <a:srgbClr val="000000"/>
                </a:solidFill>
                <a:latin typeface="Fira Sans Light"/>
              </a:rPr>
              <a:t>imprese</a:t>
            </a:r>
            <a:r>
              <a:rPr lang="en-US" sz="2499" dirty="0">
                <a:solidFill>
                  <a:srgbClr val="000000"/>
                </a:solidFill>
                <a:latin typeface="Fira Sans Light"/>
              </a:rPr>
              <a:t>, ONG, </a:t>
            </a:r>
            <a:r>
              <a:rPr lang="en-US" sz="2499" dirty="0" err="1">
                <a:solidFill>
                  <a:srgbClr val="000000"/>
                </a:solidFill>
                <a:latin typeface="Fira Sans Light"/>
              </a:rPr>
              <a:t>fondazioni</a:t>
            </a:r>
            <a:r>
              <a:rPr lang="en-US" sz="2499" dirty="0">
                <a:solidFill>
                  <a:srgbClr val="000000"/>
                </a:solidFill>
                <a:latin typeface="Fira Sans Light"/>
              </a:rPr>
              <a:t>, </a:t>
            </a:r>
            <a:r>
              <a:rPr lang="en-US" sz="2499" dirty="0" err="1">
                <a:solidFill>
                  <a:srgbClr val="000000"/>
                </a:solidFill>
                <a:latin typeface="Fira Sans Light"/>
              </a:rPr>
              <a:t>parlamentari</a:t>
            </a:r>
            <a:r>
              <a:rPr lang="en-US" sz="2499" dirty="0">
                <a:solidFill>
                  <a:srgbClr val="000000"/>
                </a:solidFill>
                <a:latin typeface="Fira Sans Light"/>
              </a:rPr>
              <a:t>, </a:t>
            </a:r>
            <a:r>
              <a:rPr lang="en-US" sz="2499" dirty="0" err="1">
                <a:solidFill>
                  <a:srgbClr val="000000"/>
                </a:solidFill>
                <a:latin typeface="Fira Sans Light"/>
              </a:rPr>
              <a:t>enti</a:t>
            </a:r>
            <a:r>
              <a:rPr lang="en-US" sz="2499" dirty="0">
                <a:solidFill>
                  <a:srgbClr val="000000"/>
                </a:solidFill>
                <a:latin typeface="Fira Sans Light"/>
              </a:rPr>
              <a:t> </a:t>
            </a:r>
            <a:r>
              <a:rPr lang="en-US" sz="2499" dirty="0" err="1">
                <a:solidFill>
                  <a:srgbClr val="000000"/>
                </a:solidFill>
                <a:latin typeface="Fira Sans Light"/>
              </a:rPr>
              <a:t>pubblici</a:t>
            </a:r>
            <a:r>
              <a:rPr lang="en-US" sz="2499" dirty="0">
                <a:solidFill>
                  <a:srgbClr val="000000"/>
                </a:solidFill>
                <a:latin typeface="Fira Sans Light"/>
              </a:rPr>
              <a:t> e </a:t>
            </a:r>
            <a:r>
              <a:rPr lang="en-US" sz="2499" dirty="0" err="1">
                <a:solidFill>
                  <a:srgbClr val="000000"/>
                </a:solidFill>
                <a:latin typeface="Fira Sans Light"/>
              </a:rPr>
              <a:t>università</a:t>
            </a:r>
            <a:r>
              <a:rPr lang="en-US" sz="2499" dirty="0">
                <a:solidFill>
                  <a:srgbClr val="000000"/>
                </a:solidFill>
                <a:latin typeface="Fira Sans Light"/>
              </a:rPr>
              <a:t>. Leadership ed </a:t>
            </a:r>
            <a:r>
              <a:rPr lang="en-US" sz="2499" dirty="0" err="1">
                <a:solidFill>
                  <a:srgbClr val="000000"/>
                </a:solidFill>
                <a:latin typeface="Fira Sans Light"/>
              </a:rPr>
              <a:t>interazione</a:t>
            </a:r>
            <a:r>
              <a:rPr lang="en-US" sz="2499" dirty="0">
                <a:solidFill>
                  <a:srgbClr val="000000"/>
                </a:solidFill>
                <a:latin typeface="Fira Sans Light"/>
              </a:rPr>
              <a:t> con </a:t>
            </a:r>
            <a:r>
              <a:rPr lang="en-US" sz="2499" dirty="0" err="1">
                <a:solidFill>
                  <a:srgbClr val="000000"/>
                </a:solidFill>
                <a:latin typeface="Fira Sans Light"/>
              </a:rPr>
              <a:t>gli</a:t>
            </a:r>
            <a:r>
              <a:rPr lang="en-US" sz="2499" dirty="0">
                <a:solidFill>
                  <a:srgbClr val="000000"/>
                </a:solidFill>
                <a:latin typeface="Fira Sans Light"/>
              </a:rPr>
              <a:t> stakeholders </a:t>
            </a:r>
            <a:r>
              <a:rPr lang="en-US" sz="2499" dirty="0" err="1">
                <a:solidFill>
                  <a:srgbClr val="000000"/>
                </a:solidFill>
                <a:latin typeface="Fira Sans Light"/>
              </a:rPr>
              <a:t>sono</a:t>
            </a:r>
            <a:r>
              <a:rPr lang="en-US" sz="2499" dirty="0">
                <a:solidFill>
                  <a:srgbClr val="000000"/>
                </a:solidFill>
                <a:latin typeface="Fira Sans Light"/>
              </a:rPr>
              <a:t> </a:t>
            </a:r>
            <a:r>
              <a:rPr lang="en-US" sz="2499" dirty="0" err="1">
                <a:solidFill>
                  <a:srgbClr val="000000"/>
                </a:solidFill>
                <a:latin typeface="Fira Sans Light"/>
              </a:rPr>
              <a:t>parte</a:t>
            </a:r>
            <a:r>
              <a:rPr lang="en-US" sz="2499" dirty="0">
                <a:solidFill>
                  <a:srgbClr val="000000"/>
                </a:solidFill>
                <a:latin typeface="Fira Sans Light"/>
              </a:rPr>
              <a:t> </a:t>
            </a:r>
            <a:r>
              <a:rPr lang="en-US" sz="2499" dirty="0" err="1">
                <a:solidFill>
                  <a:srgbClr val="000000"/>
                </a:solidFill>
                <a:latin typeface="Fira Sans Light"/>
              </a:rPr>
              <a:t>integrante</a:t>
            </a:r>
            <a:r>
              <a:rPr lang="en-US" sz="2499" dirty="0">
                <a:solidFill>
                  <a:srgbClr val="000000"/>
                </a:solidFill>
                <a:latin typeface="Fira Sans Light"/>
              </a:rPr>
              <a:t> </a:t>
            </a:r>
            <a:r>
              <a:rPr lang="en-US" sz="2499" dirty="0" err="1">
                <a:solidFill>
                  <a:srgbClr val="000000"/>
                </a:solidFill>
                <a:latin typeface="Fira Sans Light"/>
              </a:rPr>
              <a:t>delle</a:t>
            </a:r>
            <a:r>
              <a:rPr lang="en-US" sz="2499" dirty="0">
                <a:solidFill>
                  <a:srgbClr val="000000"/>
                </a:solidFill>
                <a:latin typeface="Fira Sans Light"/>
              </a:rPr>
              <a:t> </a:t>
            </a:r>
            <a:r>
              <a:rPr lang="en-US" sz="2499" dirty="0" err="1">
                <a:solidFill>
                  <a:srgbClr val="000000"/>
                </a:solidFill>
                <a:latin typeface="Fira Sans Light"/>
              </a:rPr>
              <a:t>nostre</a:t>
            </a:r>
            <a:r>
              <a:rPr lang="en-US" sz="2499" dirty="0">
                <a:solidFill>
                  <a:srgbClr val="000000"/>
                </a:solidFill>
                <a:latin typeface="Fira Sans Light"/>
              </a:rPr>
              <a:t> </a:t>
            </a:r>
            <a:r>
              <a:rPr lang="en-US" sz="2499" dirty="0" err="1">
                <a:solidFill>
                  <a:srgbClr val="000000"/>
                </a:solidFill>
                <a:latin typeface="Fira Sans Light"/>
              </a:rPr>
              <a:t>attività</a:t>
            </a:r>
            <a:r>
              <a:rPr lang="en-US" sz="2499" dirty="0">
                <a:solidFill>
                  <a:srgbClr val="000000"/>
                </a:solidFill>
                <a:latin typeface="Fira Sans Light"/>
              </a:rPr>
              <a:t> </a:t>
            </a:r>
            <a:r>
              <a:rPr lang="en-US" sz="2499" dirty="0" err="1">
                <a:solidFill>
                  <a:srgbClr val="000000"/>
                </a:solidFill>
                <a:latin typeface="Fira Sans Light"/>
              </a:rPr>
              <a:t>quotidiane</a:t>
            </a:r>
            <a:r>
              <a:rPr lang="en-US" sz="2499" dirty="0">
                <a:solidFill>
                  <a:srgbClr val="000000"/>
                </a:solidFill>
                <a:latin typeface="Fira Sans Light"/>
              </a:rPr>
              <a:t>.</a:t>
            </a:r>
          </a:p>
        </p:txBody>
      </p:sp>
      <p:sp>
        <p:nvSpPr>
          <p:cNvPr id="9" name="TextBox 9"/>
          <p:cNvSpPr txBox="1"/>
          <p:nvPr/>
        </p:nvSpPr>
        <p:spPr>
          <a:xfrm>
            <a:off x="1028700" y="1407639"/>
            <a:ext cx="9672460" cy="712470"/>
          </a:xfrm>
          <a:prstGeom prst="rect">
            <a:avLst/>
          </a:prstGeom>
        </p:spPr>
        <p:txBody>
          <a:bodyPr lIns="0" tIns="0" rIns="0" bIns="0" rtlCol="0" anchor="t">
            <a:spAutoFit/>
          </a:bodyPr>
          <a:lstStyle/>
          <a:p>
            <a:pPr>
              <a:lnSpc>
                <a:spcPts val="5879"/>
              </a:lnSpc>
            </a:pPr>
            <a:r>
              <a:rPr lang="en-US" sz="4199" dirty="0">
                <a:solidFill>
                  <a:srgbClr val="333A3B"/>
                </a:solidFill>
                <a:latin typeface="Fira Sans Bold"/>
              </a:rPr>
              <a:t>Lumina Consult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3731483" y="7376090"/>
            <a:ext cx="5572899" cy="4826157"/>
            <a:chOff x="0" y="0"/>
            <a:chExt cx="3619627" cy="3134614"/>
          </a:xfrm>
        </p:grpSpPr>
        <p:sp>
          <p:nvSpPr>
            <p:cNvPr id="3" name="Freeform 3"/>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4" name="Group 4"/>
          <p:cNvGrpSpPr/>
          <p:nvPr/>
        </p:nvGrpSpPr>
        <p:grpSpPr>
          <a:xfrm rot="-10800000">
            <a:off x="15684883" y="3323632"/>
            <a:ext cx="3980107" cy="3446791"/>
            <a:chOff x="0" y="0"/>
            <a:chExt cx="3619627" cy="3134614"/>
          </a:xfrm>
        </p:grpSpPr>
        <p:sp>
          <p:nvSpPr>
            <p:cNvPr id="5" name="Freeform 5"/>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6" name="Group 6"/>
          <p:cNvGrpSpPr/>
          <p:nvPr/>
        </p:nvGrpSpPr>
        <p:grpSpPr>
          <a:xfrm>
            <a:off x="11704821" y="4456758"/>
            <a:ext cx="5797203" cy="5020117"/>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32866" r="-32866"/>
              </a:stretch>
            </a:blipFill>
          </p:spPr>
          <p:txBody>
            <a:bodyPr/>
            <a:lstStyle/>
            <a:p>
              <a:endParaRPr lang="it-IT"/>
            </a:p>
          </p:txBody>
        </p:sp>
      </p:grpSp>
      <p:sp>
        <p:nvSpPr>
          <p:cNvPr id="8" name="TextBox 8"/>
          <p:cNvSpPr txBox="1"/>
          <p:nvPr/>
        </p:nvSpPr>
        <p:spPr>
          <a:xfrm>
            <a:off x="1028700" y="3323632"/>
            <a:ext cx="9791700" cy="5807615"/>
          </a:xfrm>
          <a:prstGeom prst="rect">
            <a:avLst/>
          </a:prstGeom>
        </p:spPr>
        <p:txBody>
          <a:bodyPr wrap="square" lIns="0" tIns="0" rIns="0" bIns="0" rtlCol="0" anchor="t">
            <a:spAutoFit/>
          </a:bodyPr>
          <a:lstStyle/>
          <a:p>
            <a:pPr>
              <a:lnSpc>
                <a:spcPts val="3499"/>
              </a:lnSpc>
            </a:pPr>
            <a:r>
              <a:rPr lang="it-IT" sz="2499" dirty="0">
                <a:solidFill>
                  <a:srgbClr val="000000"/>
                </a:solidFill>
                <a:latin typeface="Fira Sans Light"/>
              </a:rPr>
              <a:t>Le attività interessate da questo </a:t>
            </a:r>
            <a:r>
              <a:rPr lang="it-IT" sz="2499" dirty="0">
                <a:solidFill>
                  <a:srgbClr val="0085FF"/>
                </a:solidFill>
                <a:latin typeface="Fira Sans Light"/>
                <a:hlinkClick r:id="rId3">
                  <a:extLst>
                    <a:ext uri="{A12FA001-AC4F-418D-AE19-62706E023703}">
                      <ahyp:hlinkClr xmlns:ahyp="http://schemas.microsoft.com/office/drawing/2018/hyperlinkcolor" val="tx"/>
                    </a:ext>
                  </a:extLst>
                </a:hlinkClick>
              </a:rPr>
              <a:t>accordo</a:t>
            </a:r>
            <a:r>
              <a:rPr lang="it-IT" sz="2499" dirty="0">
                <a:solidFill>
                  <a:srgbClr val="000000"/>
                </a:solidFill>
                <a:latin typeface="Fira Sans Light"/>
              </a:rPr>
              <a:t>, sono suddivise in: 1) Rimozione permanente del carbonio; 2) Stoccaggio temporaneo del carbonio in prodotti di lunga durata; 3) Stoccaggio temporaneo del carbonio proveniente da carbon farming; 4) Riduzione delle emissioni dal suolo (proveniente da carbon farming). Entro il 2026, la Commissione ha l’incarico di produrre un rapporto sulla fattibilità della certificazione delle attività che comportano la riduzione di emissioni diverse da quelle legate al suolo.</a:t>
            </a:r>
          </a:p>
          <a:p>
            <a:pPr>
              <a:lnSpc>
                <a:spcPts val="3499"/>
              </a:lnSpc>
            </a:pPr>
            <a:r>
              <a:rPr lang="it-IT" sz="2499" dirty="0">
                <a:solidFill>
                  <a:srgbClr val="000000"/>
                </a:solidFill>
                <a:latin typeface="Fira Sans Light"/>
              </a:rPr>
              <a:t>L’adesione è </a:t>
            </a:r>
            <a:r>
              <a:rPr lang="it-IT" sz="2499" b="1" dirty="0">
                <a:solidFill>
                  <a:srgbClr val="000000"/>
                </a:solidFill>
                <a:latin typeface="Fira Sans Light"/>
              </a:rPr>
              <a:t>volontaria</a:t>
            </a:r>
            <a:r>
              <a:rPr lang="it-IT" sz="2499" dirty="0">
                <a:solidFill>
                  <a:srgbClr val="000000"/>
                </a:solidFill>
                <a:latin typeface="Fira Sans Light"/>
              </a:rPr>
              <a:t> e le nuove regole si applicherebbero alle </a:t>
            </a:r>
            <a:r>
              <a:rPr lang="it-IT" sz="2499" b="1" dirty="0">
                <a:solidFill>
                  <a:srgbClr val="000000"/>
                </a:solidFill>
                <a:latin typeface="Fira Sans Light"/>
              </a:rPr>
              <a:t>attività che si svolgono nell'UE</a:t>
            </a:r>
            <a:r>
              <a:rPr lang="it-IT" sz="2499" dirty="0">
                <a:solidFill>
                  <a:srgbClr val="000000"/>
                </a:solidFill>
                <a:latin typeface="Fira Sans Light"/>
              </a:rPr>
              <a:t>. L'accordo provvisorio sarà ora sottoposto all'approvazione dei rappresentanti nel Consiglio e della Commissione ENVI del Parlamento. Una volta approvato, il testo dovrà poi essere formalmente adottato da entrambe le istituzioni.</a:t>
            </a:r>
          </a:p>
        </p:txBody>
      </p:sp>
      <p:grpSp>
        <p:nvGrpSpPr>
          <p:cNvPr id="9" name="Group 9"/>
          <p:cNvGrpSpPr/>
          <p:nvPr/>
        </p:nvGrpSpPr>
        <p:grpSpPr>
          <a:xfrm rot="-10800000">
            <a:off x="13838143" y="801247"/>
            <a:ext cx="2679789" cy="2320710"/>
            <a:chOff x="0" y="0"/>
            <a:chExt cx="3619627" cy="3134614"/>
          </a:xfrm>
        </p:grpSpPr>
        <p:sp>
          <p:nvSpPr>
            <p:cNvPr id="10" name="Freeform 10"/>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sp>
        <p:nvSpPr>
          <p:cNvPr id="11" name="TextBox 11"/>
          <p:cNvSpPr txBox="1"/>
          <p:nvPr/>
        </p:nvSpPr>
        <p:spPr>
          <a:xfrm>
            <a:off x="1028700" y="866775"/>
            <a:ext cx="10676121" cy="2231380"/>
          </a:xfrm>
          <a:prstGeom prst="rect">
            <a:avLst/>
          </a:prstGeom>
        </p:spPr>
        <p:txBody>
          <a:bodyPr wrap="square" lIns="0" tIns="0" rIns="0" bIns="0" rtlCol="0" anchor="t">
            <a:spAutoFit/>
          </a:bodyPr>
          <a:lstStyle/>
          <a:p>
            <a:pPr>
              <a:lnSpc>
                <a:spcPts val="5399"/>
              </a:lnSpc>
            </a:pPr>
            <a:r>
              <a:rPr lang="en-US" sz="4450" b="1" spc="-44" dirty="0">
                <a:solidFill>
                  <a:srgbClr val="333A3B"/>
                </a:solidFill>
                <a:latin typeface="Fira Sans Bold"/>
              </a:rPr>
              <a:t>Carbon Removal Certification</a:t>
            </a:r>
          </a:p>
          <a:p>
            <a:r>
              <a:rPr lang="it-IT" sz="2500" b="1" dirty="0">
                <a:solidFill>
                  <a:srgbClr val="00A281"/>
                </a:solidFill>
                <a:effectLst/>
                <a:latin typeface="Fira Sans" panose="020B0503050000020004" pitchFamily="34" charset="0"/>
              </a:rPr>
              <a:t>20 febbraio 2024 - accordo politico provvisorio del Consiglio e del Parlamento europeo sul </a:t>
            </a:r>
            <a:r>
              <a:rPr lang="it-IT" sz="2500" b="1" dirty="0">
                <a:solidFill>
                  <a:srgbClr val="00A281"/>
                </a:solidFill>
                <a:latin typeface="Fira Sans" panose="020B0503050000020004" pitchFamily="34" charset="0"/>
              </a:rPr>
              <a:t>primo quadro di certificazione a livello UE per il carbon </a:t>
            </a:r>
            <a:r>
              <a:rPr lang="it-IT" sz="2500" b="1" dirty="0" err="1">
                <a:solidFill>
                  <a:srgbClr val="00A281"/>
                </a:solidFill>
                <a:latin typeface="Fira Sans" panose="020B0503050000020004" pitchFamily="34" charset="0"/>
              </a:rPr>
              <a:t>removal</a:t>
            </a:r>
            <a:r>
              <a:rPr lang="it-IT" sz="2500" b="1" dirty="0">
                <a:solidFill>
                  <a:srgbClr val="00A281"/>
                </a:solidFill>
                <a:latin typeface="Fira Sans" panose="020B0503050000020004" pitchFamily="34" charset="0"/>
              </a:rPr>
              <a:t>, per il carbon farming e per lo stoccaggio del carbonio nei prodotti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3731483" y="7376090"/>
            <a:ext cx="5572899" cy="4826157"/>
            <a:chOff x="0" y="0"/>
            <a:chExt cx="3619627" cy="3134614"/>
          </a:xfrm>
        </p:grpSpPr>
        <p:sp>
          <p:nvSpPr>
            <p:cNvPr id="3" name="Freeform 3"/>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4" name="Group 4"/>
          <p:cNvGrpSpPr/>
          <p:nvPr/>
        </p:nvGrpSpPr>
        <p:grpSpPr>
          <a:xfrm rot="-10800000">
            <a:off x="15684883" y="3323632"/>
            <a:ext cx="3980107" cy="3446791"/>
            <a:chOff x="0" y="0"/>
            <a:chExt cx="3619627" cy="3134614"/>
          </a:xfrm>
        </p:grpSpPr>
        <p:sp>
          <p:nvSpPr>
            <p:cNvPr id="5" name="Freeform 5"/>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6" name="Group 6"/>
          <p:cNvGrpSpPr/>
          <p:nvPr/>
        </p:nvGrpSpPr>
        <p:grpSpPr>
          <a:xfrm>
            <a:off x="11704821" y="4456758"/>
            <a:ext cx="5797203" cy="5020117"/>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r="-29974"/>
              </a:stretch>
            </a:blipFill>
          </p:spPr>
          <p:txBody>
            <a:bodyPr/>
            <a:lstStyle/>
            <a:p>
              <a:endParaRPr lang="it-IT"/>
            </a:p>
          </p:txBody>
        </p:sp>
      </p:grpSp>
      <p:sp>
        <p:nvSpPr>
          <p:cNvPr id="8" name="TextBox 8"/>
          <p:cNvSpPr txBox="1"/>
          <p:nvPr/>
        </p:nvSpPr>
        <p:spPr>
          <a:xfrm>
            <a:off x="1028700" y="2701925"/>
            <a:ext cx="9581859" cy="6556375"/>
          </a:xfrm>
          <a:prstGeom prst="rect">
            <a:avLst/>
          </a:prstGeom>
        </p:spPr>
        <p:txBody>
          <a:bodyPr lIns="0" tIns="0" rIns="0" bIns="0" rtlCol="0" anchor="t">
            <a:spAutoFit/>
          </a:bodyPr>
          <a:lstStyle/>
          <a:p>
            <a:pPr>
              <a:lnSpc>
                <a:spcPts val="3499"/>
              </a:lnSpc>
            </a:pPr>
            <a:r>
              <a:rPr lang="en-US" sz="2499" dirty="0">
                <a:solidFill>
                  <a:srgbClr val="000000"/>
                </a:solidFill>
                <a:latin typeface="Fira Sans Light"/>
              </a:rPr>
              <a:t>A </a:t>
            </a:r>
            <a:r>
              <a:rPr lang="en-US" sz="2499" dirty="0" err="1">
                <a:solidFill>
                  <a:srgbClr val="000000"/>
                </a:solidFill>
                <a:latin typeface="Fira Sans Light"/>
              </a:rPr>
              <a:t>marzo</a:t>
            </a:r>
            <a:r>
              <a:rPr lang="en-US" sz="2499" dirty="0">
                <a:solidFill>
                  <a:srgbClr val="000000"/>
                </a:solidFill>
                <a:latin typeface="Fira Sans Light"/>
              </a:rPr>
              <a:t> 2023, la </a:t>
            </a:r>
            <a:r>
              <a:rPr lang="en-US" sz="2499" dirty="0" err="1">
                <a:solidFill>
                  <a:srgbClr val="000000"/>
                </a:solidFill>
                <a:latin typeface="Fira Sans Light"/>
              </a:rPr>
              <a:t>Commissione</a:t>
            </a:r>
            <a:r>
              <a:rPr lang="en-US" sz="2499" dirty="0">
                <a:solidFill>
                  <a:srgbClr val="000000"/>
                </a:solidFill>
                <a:latin typeface="Fira Sans Light"/>
              </a:rPr>
              <a:t> ha </a:t>
            </a:r>
            <a:r>
              <a:rPr lang="en-US" sz="2499" dirty="0" err="1">
                <a:solidFill>
                  <a:srgbClr val="000000"/>
                </a:solidFill>
                <a:latin typeface="Fira Sans Light"/>
              </a:rPr>
              <a:t>adottato</a:t>
            </a:r>
            <a:r>
              <a:rPr lang="en-US" sz="2499" dirty="0">
                <a:solidFill>
                  <a:srgbClr val="000000"/>
                </a:solidFill>
                <a:latin typeface="Fira Sans Light"/>
              </a:rPr>
              <a:t> </a:t>
            </a:r>
            <a:r>
              <a:rPr lang="en-US" sz="2499" dirty="0" err="1">
                <a:solidFill>
                  <a:srgbClr val="000000"/>
                </a:solidFill>
                <a:latin typeface="Fira Sans Light"/>
              </a:rPr>
              <a:t>una</a:t>
            </a:r>
            <a:r>
              <a:rPr lang="en-US" sz="2499" dirty="0">
                <a:solidFill>
                  <a:srgbClr val="000000"/>
                </a:solidFill>
                <a:latin typeface="Fira Sans Light"/>
              </a:rPr>
              <a:t> </a:t>
            </a:r>
            <a:r>
              <a:rPr lang="en-US" sz="2499" dirty="0" err="1">
                <a:solidFill>
                  <a:srgbClr val="000000"/>
                </a:solidFill>
                <a:latin typeface="Fira Sans Light"/>
              </a:rPr>
              <a:t>proposta</a:t>
            </a:r>
            <a:r>
              <a:rPr lang="en-US" sz="2499" dirty="0">
                <a:solidFill>
                  <a:srgbClr val="000000"/>
                </a:solidFill>
                <a:latin typeface="Fira Sans Light"/>
              </a:rPr>
              <a:t> di </a:t>
            </a:r>
            <a:r>
              <a:rPr lang="en-US" sz="2499" dirty="0" err="1">
                <a:solidFill>
                  <a:srgbClr val="000000"/>
                </a:solidFill>
                <a:latin typeface="Fira Sans Light"/>
              </a:rPr>
              <a:t>direttiva</a:t>
            </a:r>
            <a:r>
              <a:rPr lang="en-US" sz="2499" dirty="0">
                <a:solidFill>
                  <a:srgbClr val="000000"/>
                </a:solidFill>
                <a:latin typeface="Fira Sans Light"/>
              </a:rPr>
              <a:t> sui </a:t>
            </a:r>
            <a:r>
              <a:rPr lang="en-US" sz="2499" dirty="0">
                <a:solidFill>
                  <a:srgbClr val="000000"/>
                </a:solidFill>
                <a:latin typeface="Fira Sans Light Italics"/>
              </a:rPr>
              <a:t>green claims</a:t>
            </a:r>
            <a:r>
              <a:rPr lang="en-US" sz="2499" dirty="0">
                <a:solidFill>
                  <a:srgbClr val="000000"/>
                </a:solidFill>
                <a:latin typeface="Fira Sans Light"/>
              </a:rPr>
              <a:t>, con </a:t>
            </a:r>
            <a:r>
              <a:rPr lang="en-US" sz="2499" dirty="0" err="1">
                <a:solidFill>
                  <a:srgbClr val="000000"/>
                </a:solidFill>
                <a:latin typeface="Fira Sans Light"/>
              </a:rPr>
              <a:t>l'obiettivo</a:t>
            </a:r>
            <a:r>
              <a:rPr lang="en-US" sz="2499" dirty="0">
                <a:solidFill>
                  <a:srgbClr val="000000"/>
                </a:solidFill>
                <a:latin typeface="Fira Sans Light"/>
              </a:rPr>
              <a:t> di </a:t>
            </a:r>
            <a:r>
              <a:rPr lang="en-US" sz="2499" dirty="0" err="1">
                <a:solidFill>
                  <a:srgbClr val="000000"/>
                </a:solidFill>
                <a:latin typeface="Fira Sans Light"/>
              </a:rPr>
              <a:t>fornire</a:t>
            </a:r>
            <a:r>
              <a:rPr lang="en-US" sz="2499" dirty="0">
                <a:solidFill>
                  <a:srgbClr val="000000"/>
                </a:solidFill>
                <a:latin typeface="Fira Sans Light"/>
              </a:rPr>
              <a:t> ai </a:t>
            </a:r>
            <a:r>
              <a:rPr lang="en-US" sz="2499" dirty="0" err="1">
                <a:solidFill>
                  <a:srgbClr val="000000"/>
                </a:solidFill>
                <a:latin typeface="Fira Sans Light"/>
              </a:rPr>
              <a:t>consumatori</a:t>
            </a:r>
            <a:r>
              <a:rPr lang="en-US" sz="2499" dirty="0">
                <a:solidFill>
                  <a:srgbClr val="000000"/>
                </a:solidFill>
                <a:latin typeface="Fira Sans Light"/>
              </a:rPr>
              <a:t> </a:t>
            </a:r>
            <a:r>
              <a:rPr lang="en-US" sz="2499" dirty="0" err="1">
                <a:solidFill>
                  <a:srgbClr val="000000"/>
                </a:solidFill>
                <a:latin typeface="Fira Sans Light"/>
              </a:rPr>
              <a:t>informazioni</a:t>
            </a:r>
            <a:r>
              <a:rPr lang="en-US" sz="2499" dirty="0">
                <a:solidFill>
                  <a:srgbClr val="000000"/>
                </a:solidFill>
                <a:latin typeface="Fira Sans Light"/>
              </a:rPr>
              <a:t> </a:t>
            </a:r>
            <a:r>
              <a:rPr lang="en-US" sz="2499" dirty="0" err="1">
                <a:solidFill>
                  <a:srgbClr val="000000"/>
                </a:solidFill>
                <a:latin typeface="Fira Sans Light"/>
              </a:rPr>
              <a:t>affidabili</a:t>
            </a:r>
            <a:r>
              <a:rPr lang="en-US" sz="2499" dirty="0">
                <a:solidFill>
                  <a:srgbClr val="000000"/>
                </a:solidFill>
                <a:latin typeface="Fira Sans Light"/>
              </a:rPr>
              <a:t>, </a:t>
            </a:r>
            <a:r>
              <a:rPr lang="en-US" sz="2499" dirty="0" err="1">
                <a:solidFill>
                  <a:srgbClr val="000000"/>
                </a:solidFill>
                <a:latin typeface="Fira Sans Light"/>
              </a:rPr>
              <a:t>comparabili</a:t>
            </a:r>
            <a:r>
              <a:rPr lang="en-US" sz="2499" dirty="0">
                <a:solidFill>
                  <a:srgbClr val="000000"/>
                </a:solidFill>
                <a:latin typeface="Fira Sans Light"/>
              </a:rPr>
              <a:t> e </a:t>
            </a:r>
            <a:r>
              <a:rPr lang="en-US" sz="2499" dirty="0" err="1">
                <a:solidFill>
                  <a:srgbClr val="000000"/>
                </a:solidFill>
                <a:latin typeface="Fira Sans Light"/>
              </a:rPr>
              <a:t>verificabili</a:t>
            </a:r>
            <a:r>
              <a:rPr lang="en-US" sz="2499" dirty="0">
                <a:solidFill>
                  <a:srgbClr val="000000"/>
                </a:solidFill>
                <a:latin typeface="Fira Sans Light"/>
              </a:rPr>
              <a:t> sui </a:t>
            </a:r>
            <a:r>
              <a:rPr lang="en-US" sz="2499" dirty="0" err="1">
                <a:solidFill>
                  <a:srgbClr val="000000"/>
                </a:solidFill>
                <a:latin typeface="Fira Sans Light"/>
              </a:rPr>
              <a:t>prodotti</a:t>
            </a:r>
            <a:r>
              <a:rPr lang="en-US" sz="2499" dirty="0">
                <a:solidFill>
                  <a:srgbClr val="000000"/>
                </a:solidFill>
                <a:latin typeface="Fira Sans Light"/>
              </a:rPr>
              <a:t>. </a:t>
            </a:r>
          </a:p>
          <a:p>
            <a:pPr>
              <a:lnSpc>
                <a:spcPts val="3499"/>
              </a:lnSpc>
            </a:pPr>
            <a:r>
              <a:rPr lang="en-US" sz="2499" dirty="0" err="1">
                <a:solidFill>
                  <a:srgbClr val="000000"/>
                </a:solidFill>
                <a:latin typeface="Fira Sans Light"/>
              </a:rPr>
              <a:t>Misure</a:t>
            </a:r>
            <a:r>
              <a:rPr lang="en-US" sz="2499" dirty="0">
                <a:solidFill>
                  <a:srgbClr val="000000"/>
                </a:solidFill>
                <a:latin typeface="Fira Sans Light"/>
              </a:rPr>
              <a:t> </a:t>
            </a:r>
            <a:r>
              <a:rPr lang="en-US" sz="2499" dirty="0" err="1">
                <a:solidFill>
                  <a:srgbClr val="000000"/>
                </a:solidFill>
                <a:latin typeface="Fira Sans Light"/>
              </a:rPr>
              <a:t>principali</a:t>
            </a:r>
            <a:r>
              <a:rPr lang="en-US" sz="2499" dirty="0">
                <a:solidFill>
                  <a:srgbClr val="000000"/>
                </a:solidFill>
                <a:latin typeface="Fira Sans Light"/>
              </a:rPr>
              <a:t>:</a:t>
            </a:r>
          </a:p>
          <a:p>
            <a:pPr marL="539749" lvl="1" indent="-269875">
              <a:lnSpc>
                <a:spcPts val="3499"/>
              </a:lnSpc>
              <a:buFont typeface="Arial"/>
              <a:buChar char="•"/>
            </a:pPr>
            <a:r>
              <a:rPr lang="en-US" sz="2499" dirty="0" err="1">
                <a:solidFill>
                  <a:srgbClr val="000000"/>
                </a:solidFill>
                <a:latin typeface="Fira Sans Bold"/>
              </a:rPr>
              <a:t>Criteri</a:t>
            </a:r>
            <a:r>
              <a:rPr lang="en-US" sz="2499" dirty="0">
                <a:solidFill>
                  <a:srgbClr val="000000"/>
                </a:solidFill>
                <a:latin typeface="Fira Sans Bold"/>
              </a:rPr>
              <a:t> </a:t>
            </a:r>
            <a:r>
              <a:rPr lang="en-US" sz="2499" dirty="0" err="1">
                <a:solidFill>
                  <a:srgbClr val="000000"/>
                </a:solidFill>
                <a:latin typeface="Fira Sans Bold"/>
              </a:rPr>
              <a:t>chiari</a:t>
            </a:r>
            <a:r>
              <a:rPr lang="en-US" sz="2499" dirty="0">
                <a:solidFill>
                  <a:srgbClr val="000000"/>
                </a:solidFill>
                <a:latin typeface="Fira Sans Bold"/>
              </a:rPr>
              <a:t> </a:t>
            </a:r>
            <a:r>
              <a:rPr lang="en-US" sz="2499" dirty="0">
                <a:solidFill>
                  <a:srgbClr val="000000"/>
                </a:solidFill>
                <a:latin typeface="Fira Sans Light"/>
              </a:rPr>
              <a:t>per </a:t>
            </a:r>
            <a:r>
              <a:rPr lang="en-US" sz="2499" dirty="0" err="1">
                <a:solidFill>
                  <a:srgbClr val="000000"/>
                </a:solidFill>
                <a:latin typeface="Fira Sans Light"/>
              </a:rPr>
              <a:t>dimostrare</a:t>
            </a:r>
            <a:r>
              <a:rPr lang="en-US" sz="2499" dirty="0">
                <a:solidFill>
                  <a:srgbClr val="000000"/>
                </a:solidFill>
                <a:latin typeface="Fira Sans Light"/>
              </a:rPr>
              <a:t> la </a:t>
            </a:r>
            <a:r>
              <a:rPr lang="en-US" sz="2499" dirty="0" err="1">
                <a:solidFill>
                  <a:srgbClr val="000000"/>
                </a:solidFill>
                <a:latin typeface="Fira Sans Light"/>
              </a:rPr>
              <a:t>veridicità</a:t>
            </a:r>
            <a:r>
              <a:rPr lang="en-US" sz="2499" dirty="0">
                <a:solidFill>
                  <a:srgbClr val="000000"/>
                </a:solidFill>
                <a:latin typeface="Fira Sans Light"/>
              </a:rPr>
              <a:t> </a:t>
            </a:r>
            <a:r>
              <a:rPr lang="en-US" sz="2499" dirty="0" err="1">
                <a:solidFill>
                  <a:srgbClr val="000000"/>
                </a:solidFill>
                <a:latin typeface="Fira Sans Light"/>
              </a:rPr>
              <a:t>delle</a:t>
            </a:r>
            <a:r>
              <a:rPr lang="en-US" sz="2499" dirty="0">
                <a:solidFill>
                  <a:srgbClr val="000000"/>
                </a:solidFill>
                <a:latin typeface="Fira Sans Light"/>
              </a:rPr>
              <a:t>  </a:t>
            </a:r>
            <a:r>
              <a:rPr lang="en-US" sz="2499" dirty="0" err="1">
                <a:solidFill>
                  <a:srgbClr val="000000"/>
                </a:solidFill>
                <a:latin typeface="Fira Sans Light"/>
              </a:rPr>
              <a:t>dichiarazioni</a:t>
            </a:r>
            <a:r>
              <a:rPr lang="en-US" sz="2499" dirty="0">
                <a:solidFill>
                  <a:srgbClr val="000000"/>
                </a:solidFill>
                <a:latin typeface="Fira Sans Light"/>
              </a:rPr>
              <a:t> e </a:t>
            </a:r>
            <a:r>
              <a:rPr lang="en-US" sz="2499" dirty="0" err="1">
                <a:solidFill>
                  <a:srgbClr val="000000"/>
                </a:solidFill>
                <a:latin typeface="Fira Sans Light"/>
              </a:rPr>
              <a:t>etichette</a:t>
            </a:r>
            <a:r>
              <a:rPr lang="en-US" sz="2499" dirty="0">
                <a:solidFill>
                  <a:srgbClr val="000000"/>
                </a:solidFill>
                <a:latin typeface="Fira Sans Light"/>
              </a:rPr>
              <a:t> </a:t>
            </a:r>
            <a:r>
              <a:rPr lang="en-US" sz="2499" dirty="0" err="1">
                <a:solidFill>
                  <a:srgbClr val="000000"/>
                </a:solidFill>
                <a:latin typeface="Fira Sans Light"/>
              </a:rPr>
              <a:t>ambientali</a:t>
            </a:r>
            <a:endParaRPr lang="en-US" sz="2499" dirty="0">
              <a:solidFill>
                <a:srgbClr val="000000"/>
              </a:solidFill>
              <a:latin typeface="Fira Sans Light"/>
            </a:endParaRPr>
          </a:p>
          <a:p>
            <a:pPr marL="539749" lvl="1" indent="-269875">
              <a:lnSpc>
                <a:spcPts val="3499"/>
              </a:lnSpc>
              <a:buFont typeface="Arial"/>
              <a:buChar char="•"/>
            </a:pPr>
            <a:r>
              <a:rPr lang="en-US" sz="2499" dirty="0" err="1">
                <a:solidFill>
                  <a:srgbClr val="000000"/>
                </a:solidFill>
                <a:latin typeface="Fira Sans Bold"/>
              </a:rPr>
              <a:t>Verifica</a:t>
            </a:r>
            <a:r>
              <a:rPr lang="en-US" sz="2499" dirty="0">
                <a:solidFill>
                  <a:srgbClr val="000000"/>
                </a:solidFill>
                <a:latin typeface="Fira Sans Bold"/>
              </a:rPr>
              <a:t> </a:t>
            </a:r>
            <a:r>
              <a:rPr lang="en-US" sz="2499" dirty="0" err="1">
                <a:solidFill>
                  <a:srgbClr val="000000"/>
                </a:solidFill>
                <a:latin typeface="Fira Sans Bold"/>
              </a:rPr>
              <a:t>indipendente</a:t>
            </a:r>
            <a:r>
              <a:rPr lang="en-US" sz="2499" dirty="0">
                <a:solidFill>
                  <a:srgbClr val="000000"/>
                </a:solidFill>
                <a:latin typeface="Fira Sans Light"/>
              </a:rPr>
              <a:t> </a:t>
            </a:r>
            <a:r>
              <a:rPr lang="en-US" sz="2499" dirty="0" err="1">
                <a:solidFill>
                  <a:srgbClr val="000000"/>
                </a:solidFill>
                <a:latin typeface="Fira Sans Light"/>
              </a:rPr>
              <a:t>delle</a:t>
            </a:r>
            <a:r>
              <a:rPr lang="en-US" sz="2499" dirty="0">
                <a:solidFill>
                  <a:srgbClr val="000000"/>
                </a:solidFill>
                <a:latin typeface="Fira Sans Light"/>
              </a:rPr>
              <a:t> </a:t>
            </a:r>
            <a:r>
              <a:rPr lang="en-US" sz="2499" dirty="0" err="1">
                <a:solidFill>
                  <a:srgbClr val="000000"/>
                </a:solidFill>
                <a:latin typeface="Fira Sans Light"/>
              </a:rPr>
              <a:t>dichiarazioni</a:t>
            </a:r>
            <a:r>
              <a:rPr lang="en-US" sz="2499" dirty="0">
                <a:solidFill>
                  <a:srgbClr val="000000"/>
                </a:solidFill>
                <a:latin typeface="Fira Sans Light"/>
              </a:rPr>
              <a:t> e </a:t>
            </a:r>
            <a:r>
              <a:rPr lang="en-US" sz="2499" dirty="0" err="1">
                <a:solidFill>
                  <a:srgbClr val="000000"/>
                </a:solidFill>
                <a:latin typeface="Fira Sans Light"/>
              </a:rPr>
              <a:t>etichette</a:t>
            </a:r>
            <a:r>
              <a:rPr lang="en-US" sz="2499" dirty="0">
                <a:solidFill>
                  <a:srgbClr val="000000"/>
                </a:solidFill>
                <a:latin typeface="Fira Sans Light"/>
              </a:rPr>
              <a:t> da un </a:t>
            </a:r>
            <a:r>
              <a:rPr lang="en-US" sz="2499" dirty="0" err="1">
                <a:solidFill>
                  <a:srgbClr val="000000"/>
                </a:solidFill>
                <a:latin typeface="Fira Sans Light"/>
              </a:rPr>
              <a:t>soggetto</a:t>
            </a:r>
            <a:r>
              <a:rPr lang="en-US" sz="2499" dirty="0">
                <a:solidFill>
                  <a:srgbClr val="000000"/>
                </a:solidFill>
                <a:latin typeface="Fira Sans Light"/>
              </a:rPr>
              <a:t> </a:t>
            </a:r>
            <a:r>
              <a:rPr lang="en-US" sz="2499" dirty="0" err="1">
                <a:solidFill>
                  <a:srgbClr val="000000"/>
                </a:solidFill>
                <a:latin typeface="Fira Sans Light"/>
              </a:rPr>
              <a:t>indipendente</a:t>
            </a:r>
            <a:r>
              <a:rPr lang="en-US" sz="2499" dirty="0">
                <a:solidFill>
                  <a:srgbClr val="000000"/>
                </a:solidFill>
                <a:latin typeface="Fira Sans Light"/>
              </a:rPr>
              <a:t> e </a:t>
            </a:r>
            <a:r>
              <a:rPr lang="en-US" sz="2499" dirty="0" err="1">
                <a:solidFill>
                  <a:srgbClr val="000000"/>
                </a:solidFill>
                <a:latin typeface="Fira Sans Light"/>
              </a:rPr>
              <a:t>accreditato</a:t>
            </a:r>
            <a:endParaRPr lang="en-US" sz="2499" dirty="0">
              <a:solidFill>
                <a:srgbClr val="000000"/>
              </a:solidFill>
              <a:latin typeface="Fira Sans Light"/>
            </a:endParaRPr>
          </a:p>
          <a:p>
            <a:pPr marL="539749" lvl="1" indent="-269875">
              <a:lnSpc>
                <a:spcPts val="3499"/>
              </a:lnSpc>
              <a:buFont typeface="Arial"/>
              <a:buChar char="•"/>
            </a:pPr>
            <a:r>
              <a:rPr lang="en-US" sz="2499" dirty="0" err="1">
                <a:solidFill>
                  <a:srgbClr val="000000"/>
                </a:solidFill>
                <a:latin typeface="Fira Sans Light"/>
              </a:rPr>
              <a:t>Nuove</a:t>
            </a:r>
            <a:r>
              <a:rPr lang="en-US" sz="2499" dirty="0">
                <a:solidFill>
                  <a:srgbClr val="000000"/>
                </a:solidFill>
                <a:latin typeface="Fira Sans Light"/>
              </a:rPr>
              <a:t> </a:t>
            </a:r>
            <a:r>
              <a:rPr lang="en-US" sz="2499" dirty="0" err="1">
                <a:solidFill>
                  <a:srgbClr val="000000"/>
                </a:solidFill>
                <a:latin typeface="Fira Sans Light"/>
              </a:rPr>
              <a:t>regole</a:t>
            </a:r>
            <a:r>
              <a:rPr lang="en-US" sz="2499" dirty="0">
                <a:solidFill>
                  <a:srgbClr val="000000"/>
                </a:solidFill>
                <a:latin typeface="Fira Sans Light"/>
              </a:rPr>
              <a:t> per </a:t>
            </a:r>
            <a:r>
              <a:rPr lang="en-US" sz="2499" dirty="0" err="1">
                <a:solidFill>
                  <a:srgbClr val="000000"/>
                </a:solidFill>
                <a:latin typeface="Fira Sans Light"/>
              </a:rPr>
              <a:t>garantire</a:t>
            </a:r>
            <a:r>
              <a:rPr lang="en-US" sz="2499" dirty="0">
                <a:solidFill>
                  <a:srgbClr val="000000"/>
                </a:solidFill>
                <a:latin typeface="Fira Sans Light"/>
              </a:rPr>
              <a:t> </a:t>
            </a:r>
            <a:r>
              <a:rPr lang="en-US" sz="2499" dirty="0" err="1">
                <a:solidFill>
                  <a:srgbClr val="000000"/>
                </a:solidFill>
                <a:latin typeface="Fira Sans Bold"/>
              </a:rPr>
              <a:t>trasparenza</a:t>
            </a:r>
            <a:r>
              <a:rPr lang="en-US" sz="2499" dirty="0">
                <a:solidFill>
                  <a:srgbClr val="000000"/>
                </a:solidFill>
                <a:latin typeface="Fira Sans Light"/>
              </a:rPr>
              <a:t> e </a:t>
            </a:r>
            <a:r>
              <a:rPr lang="en-US" sz="2499" dirty="0" err="1">
                <a:solidFill>
                  <a:srgbClr val="000000"/>
                </a:solidFill>
                <a:latin typeface="Fira Sans Bold"/>
              </a:rPr>
              <a:t>affidabilità</a:t>
            </a:r>
            <a:r>
              <a:rPr lang="en-US" sz="2499" dirty="0">
                <a:solidFill>
                  <a:srgbClr val="000000"/>
                </a:solidFill>
                <a:latin typeface="Fira Sans Light"/>
              </a:rPr>
              <a:t> </a:t>
            </a:r>
            <a:r>
              <a:rPr lang="en-US" sz="2499" dirty="0" err="1">
                <a:solidFill>
                  <a:srgbClr val="000000"/>
                </a:solidFill>
                <a:latin typeface="Fira Sans Light"/>
              </a:rPr>
              <a:t>dei</a:t>
            </a:r>
            <a:r>
              <a:rPr lang="en-US" sz="2499" dirty="0">
                <a:solidFill>
                  <a:srgbClr val="000000"/>
                </a:solidFill>
                <a:latin typeface="Fira Sans Light"/>
              </a:rPr>
              <a:t> </a:t>
            </a:r>
            <a:r>
              <a:rPr lang="en-US" sz="2499" dirty="0">
                <a:solidFill>
                  <a:srgbClr val="000000"/>
                </a:solidFill>
                <a:latin typeface="Fira Sans Light Italics"/>
              </a:rPr>
              <a:t>green claims</a:t>
            </a:r>
          </a:p>
          <a:p>
            <a:pPr>
              <a:lnSpc>
                <a:spcPts val="3499"/>
              </a:lnSpc>
            </a:pPr>
            <a:r>
              <a:rPr lang="en-US" sz="2499" dirty="0">
                <a:solidFill>
                  <a:srgbClr val="000000"/>
                </a:solidFill>
                <a:latin typeface="Fira Sans Light"/>
              </a:rPr>
              <a:t>La </a:t>
            </a:r>
            <a:r>
              <a:rPr lang="en-US" sz="2499" dirty="0" err="1">
                <a:solidFill>
                  <a:srgbClr val="000000"/>
                </a:solidFill>
                <a:latin typeface="Fira Sans Light"/>
              </a:rPr>
              <a:t>proposta</a:t>
            </a:r>
            <a:r>
              <a:rPr lang="en-US" sz="2499" dirty="0">
                <a:solidFill>
                  <a:srgbClr val="000000"/>
                </a:solidFill>
                <a:latin typeface="Fira Sans Light"/>
              </a:rPr>
              <a:t> </a:t>
            </a:r>
            <a:r>
              <a:rPr lang="en-US" sz="2499" dirty="0" err="1">
                <a:solidFill>
                  <a:srgbClr val="000000"/>
                </a:solidFill>
                <a:latin typeface="Fira Sans Light"/>
              </a:rPr>
              <a:t>si</a:t>
            </a:r>
            <a:r>
              <a:rPr lang="en-US" sz="2499" dirty="0">
                <a:solidFill>
                  <a:srgbClr val="000000"/>
                </a:solidFill>
                <a:latin typeface="Fira Sans Light"/>
              </a:rPr>
              <a:t> </a:t>
            </a:r>
            <a:r>
              <a:rPr lang="en-US" sz="2499" dirty="0" err="1">
                <a:solidFill>
                  <a:srgbClr val="000000"/>
                </a:solidFill>
                <a:latin typeface="Fira Sans Light"/>
              </a:rPr>
              <a:t>concentra</a:t>
            </a:r>
            <a:r>
              <a:rPr lang="en-US" sz="2499" dirty="0">
                <a:solidFill>
                  <a:srgbClr val="000000"/>
                </a:solidFill>
                <a:latin typeface="Fira Sans Light"/>
              </a:rPr>
              <a:t> </a:t>
            </a:r>
            <a:r>
              <a:rPr lang="en-US" sz="2499" dirty="0" err="1">
                <a:solidFill>
                  <a:srgbClr val="000000"/>
                </a:solidFill>
                <a:latin typeface="Fira Sans Light"/>
              </a:rPr>
              <a:t>su</a:t>
            </a:r>
            <a:r>
              <a:rPr lang="en-US" sz="2499" dirty="0">
                <a:solidFill>
                  <a:srgbClr val="000000"/>
                </a:solidFill>
                <a:latin typeface="Fira Sans Light"/>
              </a:rPr>
              <a:t>:</a:t>
            </a:r>
          </a:p>
          <a:p>
            <a:pPr marL="539749" lvl="1" indent="-269875">
              <a:lnSpc>
                <a:spcPts val="3499"/>
              </a:lnSpc>
              <a:buFont typeface="Arial"/>
              <a:buChar char="•"/>
            </a:pPr>
            <a:r>
              <a:rPr lang="en-US" sz="2499" dirty="0" err="1">
                <a:solidFill>
                  <a:srgbClr val="000000"/>
                </a:solidFill>
                <a:latin typeface="Fira Sans Light"/>
              </a:rPr>
              <a:t>Dichiarazioni</a:t>
            </a:r>
            <a:r>
              <a:rPr lang="en-US" sz="2499" dirty="0">
                <a:solidFill>
                  <a:srgbClr val="000000"/>
                </a:solidFill>
                <a:latin typeface="Fira Sans Light"/>
              </a:rPr>
              <a:t> </a:t>
            </a:r>
            <a:r>
              <a:rPr lang="en-US" sz="2499" dirty="0" err="1">
                <a:solidFill>
                  <a:srgbClr val="000000"/>
                </a:solidFill>
                <a:latin typeface="Fira Sans Light"/>
              </a:rPr>
              <a:t>rivolte</a:t>
            </a:r>
            <a:r>
              <a:rPr lang="en-US" sz="2499" dirty="0">
                <a:solidFill>
                  <a:srgbClr val="000000"/>
                </a:solidFill>
                <a:latin typeface="Fira Sans Light"/>
              </a:rPr>
              <a:t> </a:t>
            </a:r>
            <a:r>
              <a:rPr lang="en-US" sz="2499" dirty="0" err="1">
                <a:solidFill>
                  <a:srgbClr val="000000"/>
                </a:solidFill>
                <a:latin typeface="Fira Sans Light"/>
              </a:rPr>
              <a:t>volontariamente</a:t>
            </a:r>
            <a:r>
              <a:rPr lang="en-US" sz="2499" dirty="0">
                <a:solidFill>
                  <a:srgbClr val="000000"/>
                </a:solidFill>
                <a:latin typeface="Fira Sans Light"/>
              </a:rPr>
              <a:t> </a:t>
            </a:r>
            <a:r>
              <a:rPr lang="en-US" sz="2499" dirty="0" err="1">
                <a:solidFill>
                  <a:srgbClr val="000000"/>
                </a:solidFill>
                <a:latin typeface="Fira Sans Light"/>
              </a:rPr>
              <a:t>dai</a:t>
            </a:r>
            <a:r>
              <a:rPr lang="en-US" sz="2499" dirty="0">
                <a:solidFill>
                  <a:srgbClr val="000000"/>
                </a:solidFill>
                <a:latin typeface="Fira Sans Light"/>
              </a:rPr>
              <a:t> </a:t>
            </a:r>
            <a:r>
              <a:rPr lang="en-US" sz="2499" dirty="0" err="1">
                <a:solidFill>
                  <a:srgbClr val="000000"/>
                </a:solidFill>
                <a:latin typeface="Fira Sans Light"/>
              </a:rPr>
              <a:t>produttori</a:t>
            </a:r>
            <a:r>
              <a:rPr lang="en-US" sz="2499" dirty="0">
                <a:solidFill>
                  <a:srgbClr val="000000"/>
                </a:solidFill>
                <a:latin typeface="Fira Sans Light"/>
              </a:rPr>
              <a:t> ai </a:t>
            </a:r>
            <a:r>
              <a:rPr lang="en-US" sz="2499" dirty="0" err="1">
                <a:solidFill>
                  <a:srgbClr val="000000"/>
                </a:solidFill>
                <a:latin typeface="Fira Sans Light"/>
              </a:rPr>
              <a:t>consumatori</a:t>
            </a:r>
            <a:endParaRPr lang="en-US" sz="2499" dirty="0">
              <a:solidFill>
                <a:srgbClr val="000000"/>
              </a:solidFill>
              <a:latin typeface="Fira Sans Light"/>
            </a:endParaRPr>
          </a:p>
          <a:p>
            <a:pPr marL="539749" lvl="1" indent="-269875">
              <a:lnSpc>
                <a:spcPts val="3499"/>
              </a:lnSpc>
              <a:buFont typeface="Arial"/>
              <a:buChar char="•"/>
            </a:pPr>
            <a:r>
              <a:rPr lang="en-US" sz="2499" dirty="0" err="1">
                <a:solidFill>
                  <a:srgbClr val="000000"/>
                </a:solidFill>
                <a:latin typeface="Fira Sans Light"/>
              </a:rPr>
              <a:t>Impatti</a:t>
            </a:r>
            <a:r>
              <a:rPr lang="en-US" sz="2499" dirty="0">
                <a:solidFill>
                  <a:srgbClr val="000000"/>
                </a:solidFill>
                <a:latin typeface="Fira Sans Light"/>
              </a:rPr>
              <a:t> </a:t>
            </a:r>
            <a:r>
              <a:rPr lang="en-US" sz="2499" dirty="0" err="1">
                <a:solidFill>
                  <a:srgbClr val="000000"/>
                </a:solidFill>
                <a:latin typeface="Fira Sans Light"/>
              </a:rPr>
              <a:t>ambientali</a:t>
            </a:r>
            <a:r>
              <a:rPr lang="en-US" sz="2499" dirty="0">
                <a:solidFill>
                  <a:srgbClr val="000000"/>
                </a:solidFill>
                <a:latin typeface="Fira Sans Light"/>
              </a:rPr>
              <a:t> relative a un </a:t>
            </a:r>
            <a:r>
              <a:rPr lang="en-US" sz="2499" dirty="0" err="1">
                <a:solidFill>
                  <a:srgbClr val="000000"/>
                </a:solidFill>
                <a:latin typeface="Fira Sans Light"/>
              </a:rPr>
              <a:t>prodotto</a:t>
            </a:r>
            <a:r>
              <a:rPr lang="en-US" sz="2499" dirty="0">
                <a:solidFill>
                  <a:srgbClr val="000000"/>
                </a:solidFill>
                <a:latin typeface="Fira Sans Light"/>
              </a:rPr>
              <a:t> o </a:t>
            </a:r>
            <a:r>
              <a:rPr lang="en-US" sz="2499" dirty="0" err="1">
                <a:solidFill>
                  <a:srgbClr val="000000"/>
                </a:solidFill>
                <a:latin typeface="Fira Sans Light"/>
              </a:rPr>
              <a:t>all'azienda</a:t>
            </a:r>
            <a:r>
              <a:rPr lang="en-US" sz="2499" dirty="0">
                <a:solidFill>
                  <a:srgbClr val="000000"/>
                </a:solidFill>
                <a:latin typeface="Fira Sans Light"/>
              </a:rPr>
              <a:t> </a:t>
            </a:r>
            <a:r>
              <a:rPr lang="en-US" sz="2499" dirty="0" err="1">
                <a:solidFill>
                  <a:srgbClr val="000000"/>
                </a:solidFill>
                <a:latin typeface="Fira Sans Light"/>
              </a:rPr>
              <a:t>stessa</a:t>
            </a:r>
            <a:endParaRPr lang="en-US" sz="2499" dirty="0">
              <a:solidFill>
                <a:srgbClr val="000000"/>
              </a:solidFill>
              <a:latin typeface="Fira Sans Light"/>
            </a:endParaRPr>
          </a:p>
          <a:p>
            <a:pPr marL="539749" lvl="1" indent="-269875">
              <a:lnSpc>
                <a:spcPts val="3499"/>
              </a:lnSpc>
              <a:buFont typeface="Arial"/>
              <a:buChar char="•"/>
            </a:pPr>
            <a:r>
              <a:rPr lang="en-US" sz="2499" dirty="0" err="1">
                <a:solidFill>
                  <a:srgbClr val="000000"/>
                </a:solidFill>
                <a:latin typeface="Fira Sans Light"/>
              </a:rPr>
              <a:t>Dichiarazioni</a:t>
            </a:r>
            <a:r>
              <a:rPr lang="en-US" sz="2499" dirty="0">
                <a:solidFill>
                  <a:srgbClr val="000000"/>
                </a:solidFill>
                <a:latin typeface="Fira Sans Light"/>
              </a:rPr>
              <a:t> non </a:t>
            </a:r>
            <a:r>
              <a:rPr lang="en-US" sz="2499" dirty="0" err="1">
                <a:solidFill>
                  <a:srgbClr val="000000"/>
                </a:solidFill>
                <a:latin typeface="Fira Sans Light"/>
              </a:rPr>
              <a:t>regolamentate</a:t>
            </a:r>
            <a:r>
              <a:rPr lang="en-US" sz="2499" dirty="0">
                <a:solidFill>
                  <a:srgbClr val="000000"/>
                </a:solidFill>
                <a:latin typeface="Fira Sans Light"/>
              </a:rPr>
              <a:t> da </a:t>
            </a:r>
            <a:r>
              <a:rPr lang="en-US" sz="2499" dirty="0" err="1">
                <a:solidFill>
                  <a:srgbClr val="000000"/>
                </a:solidFill>
                <a:latin typeface="Fira Sans Light"/>
              </a:rPr>
              <a:t>altre</a:t>
            </a:r>
            <a:r>
              <a:rPr lang="en-US" sz="2499" dirty="0">
                <a:solidFill>
                  <a:srgbClr val="000000"/>
                </a:solidFill>
                <a:latin typeface="Fira Sans Light"/>
              </a:rPr>
              <a:t> normative </a:t>
            </a:r>
            <a:r>
              <a:rPr lang="en-US" sz="2499" dirty="0" err="1">
                <a:solidFill>
                  <a:srgbClr val="000000"/>
                </a:solidFill>
                <a:latin typeface="Fira Sans Light"/>
              </a:rPr>
              <a:t>europee</a:t>
            </a:r>
            <a:endParaRPr lang="en-US" sz="2499" dirty="0">
              <a:solidFill>
                <a:srgbClr val="000000"/>
              </a:solidFill>
              <a:latin typeface="Fira Sans Light"/>
            </a:endParaRPr>
          </a:p>
        </p:txBody>
      </p:sp>
      <p:grpSp>
        <p:nvGrpSpPr>
          <p:cNvPr id="9" name="Group 9"/>
          <p:cNvGrpSpPr/>
          <p:nvPr/>
        </p:nvGrpSpPr>
        <p:grpSpPr>
          <a:xfrm rot="-10800000">
            <a:off x="13838143" y="801247"/>
            <a:ext cx="2679789" cy="2320710"/>
            <a:chOff x="0" y="0"/>
            <a:chExt cx="3619627" cy="3134614"/>
          </a:xfrm>
        </p:grpSpPr>
        <p:sp>
          <p:nvSpPr>
            <p:cNvPr id="10" name="Freeform 10"/>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sp>
        <p:nvSpPr>
          <p:cNvPr id="11" name="TextBox 11"/>
          <p:cNvSpPr txBox="1"/>
          <p:nvPr/>
        </p:nvSpPr>
        <p:spPr>
          <a:xfrm>
            <a:off x="1028700" y="1139694"/>
            <a:ext cx="8926107" cy="1057275"/>
          </a:xfrm>
          <a:prstGeom prst="rect">
            <a:avLst/>
          </a:prstGeom>
        </p:spPr>
        <p:txBody>
          <a:bodyPr lIns="0" tIns="0" rIns="0" bIns="0" rtlCol="0" anchor="t">
            <a:spAutoFit/>
          </a:bodyPr>
          <a:lstStyle/>
          <a:p>
            <a:pPr>
              <a:lnSpc>
                <a:spcPts val="5399"/>
              </a:lnSpc>
            </a:pPr>
            <a:r>
              <a:rPr lang="en-US" sz="4499" spc="-44" dirty="0">
                <a:solidFill>
                  <a:srgbClr val="333A3B"/>
                </a:solidFill>
                <a:latin typeface="Fira Sans Bold"/>
              </a:rPr>
              <a:t>Green Claims</a:t>
            </a:r>
          </a:p>
          <a:p>
            <a:pPr>
              <a:lnSpc>
                <a:spcPts val="2999"/>
              </a:lnSpc>
              <a:spcBef>
                <a:spcPct val="0"/>
              </a:spcBef>
            </a:pPr>
            <a:r>
              <a:rPr lang="en-US" sz="2499" spc="-24" dirty="0" err="1">
                <a:solidFill>
                  <a:srgbClr val="00A181"/>
                </a:solidFill>
                <a:latin typeface="Fira Sans Bold"/>
              </a:rPr>
              <a:t>Proposta</a:t>
            </a:r>
            <a:r>
              <a:rPr lang="en-US" sz="2499" spc="-24" dirty="0">
                <a:solidFill>
                  <a:srgbClr val="00A181"/>
                </a:solidFill>
                <a:latin typeface="Fira Sans Bold"/>
              </a:rPr>
              <a:t> </a:t>
            </a:r>
            <a:r>
              <a:rPr lang="en-US" sz="2499" spc="-24" dirty="0" err="1">
                <a:solidFill>
                  <a:srgbClr val="00A181"/>
                </a:solidFill>
                <a:latin typeface="Fira Sans Bold"/>
              </a:rPr>
              <a:t>legislativa</a:t>
            </a:r>
            <a:r>
              <a:rPr lang="en-US" sz="2499" spc="-24" dirty="0">
                <a:solidFill>
                  <a:srgbClr val="00A181"/>
                </a:solidFill>
                <a:latin typeface="Fira Sans Bold"/>
              </a:rPr>
              <a:t> </a:t>
            </a:r>
            <a:r>
              <a:rPr lang="en-US" sz="2499" spc="-24" dirty="0" err="1">
                <a:solidFill>
                  <a:srgbClr val="00A181"/>
                </a:solidFill>
                <a:latin typeface="Fira Sans Bold"/>
              </a:rPr>
              <a:t>della</a:t>
            </a:r>
            <a:r>
              <a:rPr lang="en-US" sz="2499" spc="-24" dirty="0">
                <a:solidFill>
                  <a:srgbClr val="00A181"/>
                </a:solidFill>
                <a:latin typeface="Fira Sans Bold"/>
              </a:rPr>
              <a:t> </a:t>
            </a:r>
            <a:r>
              <a:rPr lang="en-US" sz="2499" spc="-24" dirty="0" err="1">
                <a:solidFill>
                  <a:srgbClr val="00A181"/>
                </a:solidFill>
                <a:latin typeface="Fira Sans Bold"/>
              </a:rPr>
              <a:t>Commissione</a:t>
            </a:r>
            <a:r>
              <a:rPr lang="en-US" sz="2499" spc="-24" dirty="0">
                <a:solidFill>
                  <a:srgbClr val="00A181"/>
                </a:solidFill>
                <a:latin typeface="Fira Sans Bold"/>
              </a:rPr>
              <a:t> </a:t>
            </a:r>
            <a:r>
              <a:rPr lang="en-US" sz="2499" spc="-24" dirty="0" err="1">
                <a:solidFill>
                  <a:srgbClr val="00A181"/>
                </a:solidFill>
                <a:latin typeface="Fira Sans Bold"/>
              </a:rPr>
              <a:t>Europea</a:t>
            </a:r>
            <a:endParaRPr lang="en-US" sz="2499" spc="-24" dirty="0">
              <a:solidFill>
                <a:srgbClr val="00A181"/>
              </a:solidFill>
              <a:latin typeface="Fira Sans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3731483" y="7376090"/>
            <a:ext cx="5572899" cy="4826157"/>
            <a:chOff x="0" y="0"/>
            <a:chExt cx="3619627" cy="3134614"/>
          </a:xfrm>
        </p:grpSpPr>
        <p:sp>
          <p:nvSpPr>
            <p:cNvPr id="3" name="Freeform 3"/>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4" name="Group 4"/>
          <p:cNvGrpSpPr/>
          <p:nvPr/>
        </p:nvGrpSpPr>
        <p:grpSpPr>
          <a:xfrm rot="-10800000">
            <a:off x="15684883" y="3323632"/>
            <a:ext cx="3980107" cy="3446791"/>
            <a:chOff x="0" y="0"/>
            <a:chExt cx="3619627" cy="3134614"/>
          </a:xfrm>
        </p:grpSpPr>
        <p:sp>
          <p:nvSpPr>
            <p:cNvPr id="5" name="Freeform 5"/>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6" name="Group 6"/>
          <p:cNvGrpSpPr/>
          <p:nvPr/>
        </p:nvGrpSpPr>
        <p:grpSpPr>
          <a:xfrm>
            <a:off x="11704821" y="4456758"/>
            <a:ext cx="5797203" cy="5020117"/>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5465" r="-16285"/>
              </a:stretch>
            </a:blipFill>
          </p:spPr>
          <p:txBody>
            <a:bodyPr/>
            <a:lstStyle/>
            <a:p>
              <a:endParaRPr lang="it-IT"/>
            </a:p>
          </p:txBody>
        </p:sp>
      </p:grpSp>
      <p:sp>
        <p:nvSpPr>
          <p:cNvPr id="8" name="TextBox 8"/>
          <p:cNvSpPr txBox="1"/>
          <p:nvPr/>
        </p:nvSpPr>
        <p:spPr>
          <a:xfrm>
            <a:off x="1028700" y="3073400"/>
            <a:ext cx="9979123" cy="6556375"/>
          </a:xfrm>
          <a:prstGeom prst="rect">
            <a:avLst/>
          </a:prstGeom>
        </p:spPr>
        <p:txBody>
          <a:bodyPr lIns="0" tIns="0" rIns="0" bIns="0" rtlCol="0" anchor="t">
            <a:spAutoFit/>
          </a:bodyPr>
          <a:lstStyle/>
          <a:p>
            <a:pPr>
              <a:lnSpc>
                <a:spcPts val="3499"/>
              </a:lnSpc>
            </a:pPr>
            <a:r>
              <a:rPr lang="en-US" sz="2499">
                <a:solidFill>
                  <a:srgbClr val="000000"/>
                </a:solidFill>
                <a:latin typeface="Fira Sans Light"/>
              </a:rPr>
              <a:t>In Parlamento, la proposta di direttiva sui </a:t>
            </a:r>
            <a:r>
              <a:rPr lang="en-US" sz="2499">
                <a:solidFill>
                  <a:srgbClr val="000000"/>
                </a:solidFill>
                <a:latin typeface="Fira Sans Light Italics"/>
              </a:rPr>
              <a:t>green claims</a:t>
            </a:r>
            <a:r>
              <a:rPr lang="en-US" sz="2499">
                <a:solidFill>
                  <a:srgbClr val="000000"/>
                </a:solidFill>
                <a:latin typeface="Fira Sans Light"/>
              </a:rPr>
              <a:t> è stata assegnata congiuntamente alla Commissione per il mercato interno e la protezione dei consumatori (IMCO) e alla Commissione per l'ambiente, la sanità pubblica e la sicurezza alimentare (ENVI). </a:t>
            </a:r>
          </a:p>
          <a:p>
            <a:pPr>
              <a:lnSpc>
                <a:spcPts val="3499"/>
              </a:lnSpc>
            </a:pPr>
            <a:r>
              <a:rPr lang="en-US" sz="2499">
                <a:solidFill>
                  <a:srgbClr val="000000"/>
                </a:solidFill>
                <a:latin typeface="Fira Sans Light"/>
              </a:rPr>
              <a:t>L’11 ottobre è stata pubblicata la relazione preliminare, comprendente 56 emendamenti alla proposta, che puntano a:</a:t>
            </a:r>
          </a:p>
          <a:p>
            <a:pPr marL="539749" lvl="1" indent="-269875">
              <a:lnSpc>
                <a:spcPts val="3499"/>
              </a:lnSpc>
              <a:buFont typeface="Arial"/>
              <a:buChar char="•"/>
            </a:pPr>
            <a:r>
              <a:rPr lang="en-US" sz="2499">
                <a:solidFill>
                  <a:srgbClr val="000000"/>
                </a:solidFill>
                <a:latin typeface="Fira Sans Light"/>
              </a:rPr>
              <a:t>Garantire che le misure e i meccanismi proposti dalla Commissione, siano solide, future-proof e forniscano adeguate certezze ai consumatori e la necessaria prevedibilità alle imprese</a:t>
            </a:r>
          </a:p>
          <a:p>
            <a:pPr marL="539749" lvl="1" indent="-269875">
              <a:lnSpc>
                <a:spcPts val="3499"/>
              </a:lnSpc>
              <a:buFont typeface="Arial"/>
              <a:buChar char="•"/>
            </a:pPr>
            <a:r>
              <a:rPr lang="en-US" sz="2499">
                <a:solidFill>
                  <a:srgbClr val="000000"/>
                </a:solidFill>
                <a:latin typeface="Fira Sans Light"/>
              </a:rPr>
              <a:t>Misure di sostegno alle piccole e medie imprese per aiutarle a conformarsi ai nuovi requisiti quando effettuano dichiarazioni ambientali volontarie.</a:t>
            </a:r>
          </a:p>
          <a:p>
            <a:pPr>
              <a:lnSpc>
                <a:spcPts val="3499"/>
              </a:lnSpc>
            </a:pPr>
            <a:r>
              <a:rPr lang="en-US" sz="2499">
                <a:solidFill>
                  <a:srgbClr val="000000"/>
                </a:solidFill>
                <a:latin typeface="Fira Sans Light"/>
              </a:rPr>
              <a:t>I deputati delle commissioni congiunte hanno presentato un totale di 821 emendamenti. </a:t>
            </a:r>
          </a:p>
          <a:p>
            <a:pPr>
              <a:lnSpc>
                <a:spcPts val="3499"/>
              </a:lnSpc>
            </a:pPr>
            <a:endParaRPr lang="en-US" sz="2499">
              <a:solidFill>
                <a:srgbClr val="000000"/>
              </a:solidFill>
              <a:latin typeface="Fira Sans Light"/>
            </a:endParaRPr>
          </a:p>
        </p:txBody>
      </p:sp>
      <p:grpSp>
        <p:nvGrpSpPr>
          <p:cNvPr id="9" name="Group 9"/>
          <p:cNvGrpSpPr/>
          <p:nvPr/>
        </p:nvGrpSpPr>
        <p:grpSpPr>
          <a:xfrm rot="-10800000">
            <a:off x="13838143" y="801247"/>
            <a:ext cx="2679789" cy="2320710"/>
            <a:chOff x="0" y="0"/>
            <a:chExt cx="3619627" cy="3134614"/>
          </a:xfrm>
        </p:grpSpPr>
        <p:sp>
          <p:nvSpPr>
            <p:cNvPr id="10" name="Freeform 10"/>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sp>
        <p:nvSpPr>
          <p:cNvPr id="11" name="TextBox 11"/>
          <p:cNvSpPr txBox="1"/>
          <p:nvPr/>
        </p:nvSpPr>
        <p:spPr>
          <a:xfrm>
            <a:off x="1028700" y="1139694"/>
            <a:ext cx="8926107" cy="1057275"/>
          </a:xfrm>
          <a:prstGeom prst="rect">
            <a:avLst/>
          </a:prstGeom>
        </p:spPr>
        <p:txBody>
          <a:bodyPr lIns="0" tIns="0" rIns="0" bIns="0" rtlCol="0" anchor="t">
            <a:spAutoFit/>
          </a:bodyPr>
          <a:lstStyle/>
          <a:p>
            <a:pPr>
              <a:lnSpc>
                <a:spcPts val="5399"/>
              </a:lnSpc>
            </a:pPr>
            <a:r>
              <a:rPr lang="en-US" sz="4499" spc="-44">
                <a:solidFill>
                  <a:srgbClr val="333A3B"/>
                </a:solidFill>
                <a:latin typeface="Fira Sans Bold"/>
              </a:rPr>
              <a:t>Green Claims</a:t>
            </a:r>
          </a:p>
          <a:p>
            <a:pPr>
              <a:lnSpc>
                <a:spcPts val="2999"/>
              </a:lnSpc>
              <a:spcBef>
                <a:spcPct val="0"/>
              </a:spcBef>
            </a:pPr>
            <a:r>
              <a:rPr lang="en-US" sz="2499" spc="-24">
                <a:solidFill>
                  <a:srgbClr val="00A181"/>
                </a:solidFill>
                <a:latin typeface="Fira Sans Bold"/>
              </a:rPr>
              <a:t>La posizione del Parlamento europeo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3731483" y="7376090"/>
            <a:ext cx="5572899" cy="4826157"/>
            <a:chOff x="0" y="0"/>
            <a:chExt cx="3619627" cy="3134614"/>
          </a:xfrm>
        </p:grpSpPr>
        <p:sp>
          <p:nvSpPr>
            <p:cNvPr id="3" name="Freeform 3"/>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4" name="Group 4"/>
          <p:cNvGrpSpPr/>
          <p:nvPr/>
        </p:nvGrpSpPr>
        <p:grpSpPr>
          <a:xfrm rot="-10800000">
            <a:off x="15684883" y="3323632"/>
            <a:ext cx="3980107" cy="3446791"/>
            <a:chOff x="0" y="0"/>
            <a:chExt cx="3619627" cy="3134614"/>
          </a:xfrm>
        </p:grpSpPr>
        <p:sp>
          <p:nvSpPr>
            <p:cNvPr id="5" name="Freeform 5"/>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6" name="Group 6"/>
          <p:cNvGrpSpPr/>
          <p:nvPr/>
        </p:nvGrpSpPr>
        <p:grpSpPr>
          <a:xfrm>
            <a:off x="11704821" y="4456758"/>
            <a:ext cx="5797203" cy="5020117"/>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360" r="-29613"/>
              </a:stretch>
            </a:blipFill>
          </p:spPr>
          <p:txBody>
            <a:bodyPr/>
            <a:lstStyle/>
            <a:p>
              <a:endParaRPr lang="it-IT"/>
            </a:p>
          </p:txBody>
        </p:sp>
      </p:grpSp>
      <p:sp>
        <p:nvSpPr>
          <p:cNvPr id="8" name="TextBox 8"/>
          <p:cNvSpPr txBox="1"/>
          <p:nvPr/>
        </p:nvSpPr>
        <p:spPr>
          <a:xfrm>
            <a:off x="1028700" y="2572050"/>
            <a:ext cx="9130929" cy="7152535"/>
          </a:xfrm>
          <a:prstGeom prst="rect">
            <a:avLst/>
          </a:prstGeom>
        </p:spPr>
        <p:txBody>
          <a:bodyPr wrap="square" lIns="0" tIns="0" rIns="0" bIns="0" rtlCol="0" anchor="t">
            <a:spAutoFit/>
          </a:bodyPr>
          <a:lstStyle/>
          <a:p>
            <a:pPr>
              <a:lnSpc>
                <a:spcPts val="3499"/>
              </a:lnSpc>
            </a:pPr>
            <a:r>
              <a:rPr lang="en-US" sz="2450" dirty="0">
                <a:solidFill>
                  <a:srgbClr val="000000"/>
                </a:solidFill>
                <a:latin typeface="Fira Sans Light"/>
              </a:rPr>
              <a:t>Con il </a:t>
            </a:r>
            <a:r>
              <a:rPr lang="en-US" sz="2450" dirty="0" err="1">
                <a:solidFill>
                  <a:srgbClr val="000000"/>
                </a:solidFill>
                <a:latin typeface="Fira Sans Light"/>
              </a:rPr>
              <a:t>voto</a:t>
            </a:r>
            <a:r>
              <a:rPr lang="en-US" sz="2450" dirty="0">
                <a:solidFill>
                  <a:srgbClr val="000000"/>
                </a:solidFill>
                <a:latin typeface="Fira Sans Light"/>
              </a:rPr>
              <a:t> del 14 </a:t>
            </a:r>
            <a:r>
              <a:rPr lang="en-US" sz="2450" dirty="0" err="1">
                <a:solidFill>
                  <a:srgbClr val="000000"/>
                </a:solidFill>
                <a:latin typeface="Fira Sans Light"/>
              </a:rPr>
              <a:t>febbraio</a:t>
            </a:r>
            <a:r>
              <a:rPr lang="en-US" sz="2450" dirty="0">
                <a:solidFill>
                  <a:srgbClr val="000000"/>
                </a:solidFill>
                <a:latin typeface="Fira Sans Light"/>
              </a:rPr>
              <a:t> 2024, le </a:t>
            </a:r>
            <a:r>
              <a:rPr lang="en-US" sz="2450" dirty="0" err="1">
                <a:solidFill>
                  <a:srgbClr val="000000"/>
                </a:solidFill>
                <a:latin typeface="Fira Sans Light"/>
              </a:rPr>
              <a:t>commissioni</a:t>
            </a:r>
            <a:r>
              <a:rPr lang="en-US" sz="2450" dirty="0">
                <a:solidFill>
                  <a:srgbClr val="000000"/>
                </a:solidFill>
                <a:latin typeface="Fira Sans Light"/>
              </a:rPr>
              <a:t> </a:t>
            </a:r>
            <a:r>
              <a:rPr lang="en-US" sz="2450" dirty="0" err="1">
                <a:solidFill>
                  <a:srgbClr val="000000"/>
                </a:solidFill>
                <a:latin typeface="Fira Sans Light"/>
              </a:rPr>
              <a:t>congiunte</a:t>
            </a:r>
            <a:r>
              <a:rPr lang="en-US" sz="2450" dirty="0">
                <a:solidFill>
                  <a:srgbClr val="000000"/>
                </a:solidFill>
                <a:latin typeface="Fira Sans Light"/>
              </a:rPr>
              <a:t> </a:t>
            </a:r>
            <a:r>
              <a:rPr lang="en-US" sz="2450" dirty="0" err="1">
                <a:solidFill>
                  <a:srgbClr val="000000"/>
                </a:solidFill>
                <a:latin typeface="Fira Sans Light"/>
              </a:rPr>
              <a:t>hanno</a:t>
            </a:r>
            <a:r>
              <a:rPr lang="en-US" sz="2450" dirty="0">
                <a:solidFill>
                  <a:srgbClr val="000000"/>
                </a:solidFill>
                <a:latin typeface="Fira Sans Light"/>
              </a:rPr>
              <a:t> </a:t>
            </a:r>
            <a:r>
              <a:rPr lang="en-US" sz="2450" dirty="0" err="1">
                <a:solidFill>
                  <a:srgbClr val="000000"/>
                </a:solidFill>
                <a:latin typeface="Fira Sans Light"/>
              </a:rPr>
              <a:t>adottato</a:t>
            </a:r>
            <a:r>
              <a:rPr lang="en-US" sz="2450" dirty="0">
                <a:solidFill>
                  <a:srgbClr val="000000"/>
                </a:solidFill>
                <a:latin typeface="Fira Sans Light"/>
              </a:rPr>
              <a:t> </a:t>
            </a:r>
            <a:r>
              <a:rPr lang="en-US" sz="2450" dirty="0" err="1">
                <a:solidFill>
                  <a:srgbClr val="000000"/>
                </a:solidFill>
                <a:latin typeface="Fira Sans Light"/>
              </a:rPr>
              <a:t>una</a:t>
            </a:r>
            <a:r>
              <a:rPr lang="en-US" sz="2450" dirty="0">
                <a:solidFill>
                  <a:srgbClr val="000000"/>
                </a:solidFill>
                <a:latin typeface="Fira Sans Light"/>
              </a:rPr>
              <a:t> </a:t>
            </a:r>
            <a:r>
              <a:rPr lang="en-US" sz="2450" dirty="0" err="1">
                <a:solidFill>
                  <a:srgbClr val="000000"/>
                </a:solidFill>
                <a:latin typeface="Fira Sans Light"/>
              </a:rPr>
              <a:t>posizione</a:t>
            </a:r>
            <a:r>
              <a:rPr lang="en-US" sz="2450" dirty="0">
                <a:solidFill>
                  <a:srgbClr val="000000"/>
                </a:solidFill>
                <a:latin typeface="Fira Sans Light"/>
              </a:rPr>
              <a:t> rispetto alle </a:t>
            </a:r>
            <a:r>
              <a:rPr lang="en-US" sz="2450" dirty="0" err="1">
                <a:solidFill>
                  <a:srgbClr val="000000"/>
                </a:solidFill>
                <a:latin typeface="Fira Sans Light"/>
              </a:rPr>
              <a:t>regole</a:t>
            </a:r>
            <a:r>
              <a:rPr lang="en-US" sz="2450" dirty="0">
                <a:solidFill>
                  <a:srgbClr val="000000"/>
                </a:solidFill>
                <a:latin typeface="Fira Sans Light"/>
              </a:rPr>
              <a:t> </a:t>
            </a:r>
            <a:r>
              <a:rPr lang="en-US" sz="2450" dirty="0" err="1">
                <a:solidFill>
                  <a:srgbClr val="000000"/>
                </a:solidFill>
                <a:latin typeface="Fira Sans Light"/>
              </a:rPr>
              <a:t>che</a:t>
            </a:r>
            <a:r>
              <a:rPr lang="en-US" sz="2450" dirty="0">
                <a:solidFill>
                  <a:srgbClr val="000000"/>
                </a:solidFill>
                <a:latin typeface="Fira Sans Light"/>
              </a:rPr>
              <a:t> </a:t>
            </a:r>
            <a:r>
              <a:rPr lang="en-US" sz="2450" dirty="0" err="1">
                <a:solidFill>
                  <a:srgbClr val="000000"/>
                </a:solidFill>
                <a:latin typeface="Fira Sans Light"/>
              </a:rPr>
              <a:t>stabiliscono</a:t>
            </a:r>
            <a:r>
              <a:rPr lang="en-US" sz="2450" dirty="0">
                <a:solidFill>
                  <a:srgbClr val="000000"/>
                </a:solidFill>
                <a:latin typeface="Fira Sans Light"/>
              </a:rPr>
              <a:t> come le </a:t>
            </a:r>
            <a:r>
              <a:rPr lang="en-US" sz="2450" dirty="0" err="1">
                <a:solidFill>
                  <a:srgbClr val="000000"/>
                </a:solidFill>
                <a:latin typeface="Fira Sans Light"/>
              </a:rPr>
              <a:t>aziende</a:t>
            </a:r>
            <a:r>
              <a:rPr lang="en-US" sz="2450" dirty="0">
                <a:solidFill>
                  <a:srgbClr val="000000"/>
                </a:solidFill>
                <a:latin typeface="Fira Sans Light"/>
              </a:rPr>
              <a:t> </a:t>
            </a:r>
            <a:r>
              <a:rPr lang="en-US" sz="2450" dirty="0" err="1">
                <a:solidFill>
                  <a:srgbClr val="000000"/>
                </a:solidFill>
                <a:latin typeface="Fira Sans Light"/>
              </a:rPr>
              <a:t>possono</a:t>
            </a:r>
            <a:r>
              <a:rPr lang="en-US" sz="2450" dirty="0">
                <a:solidFill>
                  <a:srgbClr val="000000"/>
                </a:solidFill>
                <a:latin typeface="Fira Sans Light"/>
              </a:rPr>
              <a:t> </a:t>
            </a:r>
            <a:r>
              <a:rPr lang="en-US" sz="2450" dirty="0" err="1">
                <a:solidFill>
                  <a:srgbClr val="000000"/>
                </a:solidFill>
                <a:latin typeface="Fira Sans Light"/>
              </a:rPr>
              <a:t>convalidare</a:t>
            </a:r>
            <a:r>
              <a:rPr lang="en-US" sz="2450" dirty="0">
                <a:solidFill>
                  <a:srgbClr val="000000"/>
                </a:solidFill>
                <a:latin typeface="Fira Sans Light"/>
              </a:rPr>
              <a:t> le </a:t>
            </a:r>
            <a:r>
              <a:rPr lang="en-US" sz="2450" dirty="0" err="1">
                <a:solidFill>
                  <a:srgbClr val="000000"/>
                </a:solidFill>
                <a:latin typeface="Fira Sans Light"/>
              </a:rPr>
              <a:t>proprie</a:t>
            </a:r>
            <a:r>
              <a:rPr lang="en-US" sz="2450" dirty="0">
                <a:solidFill>
                  <a:srgbClr val="000000"/>
                </a:solidFill>
                <a:latin typeface="Fira Sans Light"/>
              </a:rPr>
              <a:t> </a:t>
            </a:r>
            <a:r>
              <a:rPr lang="en-US" sz="2450" dirty="0" err="1">
                <a:solidFill>
                  <a:srgbClr val="000000"/>
                </a:solidFill>
                <a:latin typeface="Fira Sans Light"/>
              </a:rPr>
              <a:t>dichiarazioni</a:t>
            </a:r>
            <a:r>
              <a:rPr lang="en-US" sz="2450" dirty="0">
                <a:solidFill>
                  <a:srgbClr val="000000"/>
                </a:solidFill>
                <a:latin typeface="Fira Sans Light"/>
              </a:rPr>
              <a:t> </a:t>
            </a:r>
            <a:r>
              <a:rPr lang="en-US" sz="2450" dirty="0" err="1">
                <a:solidFill>
                  <a:srgbClr val="000000"/>
                </a:solidFill>
                <a:latin typeface="Fira Sans Light"/>
              </a:rPr>
              <a:t>ambientali</a:t>
            </a:r>
            <a:r>
              <a:rPr lang="en-US" sz="2450" dirty="0">
                <a:solidFill>
                  <a:srgbClr val="000000"/>
                </a:solidFill>
                <a:latin typeface="Fira Sans Light"/>
              </a:rPr>
              <a:t> di marketing, </a:t>
            </a:r>
            <a:r>
              <a:rPr lang="en-US" sz="2450" dirty="0" err="1">
                <a:solidFill>
                  <a:srgbClr val="000000"/>
                </a:solidFill>
                <a:latin typeface="Fira Sans Light"/>
              </a:rPr>
              <a:t>integrando</a:t>
            </a:r>
            <a:r>
              <a:rPr lang="en-US" sz="2450" dirty="0">
                <a:solidFill>
                  <a:srgbClr val="000000"/>
                </a:solidFill>
                <a:latin typeface="Fira Sans Light"/>
              </a:rPr>
              <a:t> il </a:t>
            </a:r>
            <a:r>
              <a:rPr lang="en-US" sz="2450" dirty="0" err="1">
                <a:solidFill>
                  <a:srgbClr val="000000"/>
                </a:solidFill>
                <a:latin typeface="Fira Sans Light"/>
              </a:rPr>
              <a:t>già</a:t>
            </a:r>
            <a:r>
              <a:rPr lang="en-US" sz="2450" dirty="0">
                <a:solidFill>
                  <a:srgbClr val="000000"/>
                </a:solidFill>
                <a:latin typeface="Fira Sans Light"/>
              </a:rPr>
              <a:t> </a:t>
            </a:r>
            <a:r>
              <a:rPr lang="en-US" sz="2450" dirty="0" err="1">
                <a:solidFill>
                  <a:srgbClr val="000000"/>
                </a:solidFill>
                <a:latin typeface="Fira Sans Light"/>
              </a:rPr>
              <a:t>approvato</a:t>
            </a:r>
            <a:r>
              <a:rPr lang="en-US" sz="2450" dirty="0">
                <a:solidFill>
                  <a:srgbClr val="000000"/>
                </a:solidFill>
                <a:latin typeface="Fira Sans Light"/>
              </a:rPr>
              <a:t> </a:t>
            </a:r>
            <a:r>
              <a:rPr lang="en-US" sz="2450" dirty="0" err="1">
                <a:solidFill>
                  <a:srgbClr val="000000"/>
                </a:solidFill>
                <a:latin typeface="Fira Sans Light"/>
              </a:rPr>
              <a:t>divieto</a:t>
            </a:r>
            <a:r>
              <a:rPr lang="en-US" sz="2450" dirty="0">
                <a:solidFill>
                  <a:srgbClr val="000000"/>
                </a:solidFill>
                <a:latin typeface="Fira Sans Light"/>
              </a:rPr>
              <a:t> </a:t>
            </a:r>
            <a:r>
              <a:rPr lang="en-US" sz="2450" dirty="0" err="1">
                <a:solidFill>
                  <a:srgbClr val="000000"/>
                </a:solidFill>
                <a:latin typeface="Fira Sans Light"/>
              </a:rPr>
              <a:t>europeo</a:t>
            </a:r>
            <a:r>
              <a:rPr lang="en-US" sz="2450" dirty="0">
                <a:solidFill>
                  <a:srgbClr val="000000"/>
                </a:solidFill>
                <a:latin typeface="Fira Sans Light"/>
              </a:rPr>
              <a:t> </a:t>
            </a:r>
            <a:r>
              <a:rPr lang="en-US" sz="2450" dirty="0" err="1">
                <a:solidFill>
                  <a:srgbClr val="000000"/>
                </a:solidFill>
                <a:latin typeface="Fira Sans Light"/>
              </a:rPr>
              <a:t>sul</a:t>
            </a:r>
            <a:r>
              <a:rPr lang="en-US" sz="2450" dirty="0">
                <a:solidFill>
                  <a:srgbClr val="000000"/>
                </a:solidFill>
                <a:latin typeface="Fira Sans Light"/>
              </a:rPr>
              <a:t> greenwashing.</a:t>
            </a:r>
          </a:p>
          <a:p>
            <a:pPr>
              <a:lnSpc>
                <a:spcPts val="3499"/>
              </a:lnSpc>
            </a:pPr>
            <a:r>
              <a:rPr lang="en-US" sz="2450" dirty="0">
                <a:solidFill>
                  <a:srgbClr val="000000"/>
                </a:solidFill>
                <a:latin typeface="Fira Sans Light"/>
              </a:rPr>
              <a:t>Secondo </a:t>
            </a:r>
            <a:r>
              <a:rPr lang="en-US" sz="2450" dirty="0" err="1">
                <a:solidFill>
                  <a:srgbClr val="000000"/>
                </a:solidFill>
                <a:latin typeface="Fira Sans Light"/>
              </a:rPr>
              <a:t>i</a:t>
            </a:r>
            <a:r>
              <a:rPr lang="en-US" sz="2450" dirty="0">
                <a:solidFill>
                  <a:srgbClr val="000000"/>
                </a:solidFill>
                <a:latin typeface="Fira Sans Light"/>
              </a:rPr>
              <a:t> MEP, la </a:t>
            </a:r>
            <a:r>
              <a:rPr lang="en-US" sz="2450" dirty="0" err="1">
                <a:solidFill>
                  <a:srgbClr val="000000"/>
                </a:solidFill>
                <a:latin typeface="Fira Sans Light"/>
              </a:rPr>
              <a:t>proposta</a:t>
            </a:r>
            <a:r>
              <a:rPr lang="en-US" sz="2450" dirty="0">
                <a:solidFill>
                  <a:srgbClr val="000000"/>
                </a:solidFill>
                <a:latin typeface="Fira Sans Light"/>
              </a:rPr>
              <a:t> </a:t>
            </a:r>
            <a:r>
              <a:rPr lang="en-US" sz="2450" dirty="0" err="1">
                <a:solidFill>
                  <a:srgbClr val="000000"/>
                </a:solidFill>
                <a:latin typeface="Fira Sans Light"/>
              </a:rPr>
              <a:t>doverebbe</a:t>
            </a:r>
            <a:r>
              <a:rPr lang="en-US" sz="2450" dirty="0">
                <a:solidFill>
                  <a:srgbClr val="000000"/>
                </a:solidFill>
                <a:latin typeface="Fira Sans Light"/>
              </a:rPr>
              <a:t> </a:t>
            </a:r>
            <a:r>
              <a:rPr lang="en-US" sz="2450" dirty="0" err="1">
                <a:solidFill>
                  <a:srgbClr val="000000"/>
                </a:solidFill>
                <a:latin typeface="Fira Sans Light"/>
              </a:rPr>
              <a:t>essere</a:t>
            </a:r>
            <a:r>
              <a:rPr lang="en-US" sz="2450" dirty="0">
                <a:solidFill>
                  <a:srgbClr val="000000"/>
                </a:solidFill>
                <a:latin typeface="Fira Sans Light"/>
              </a:rPr>
              <a:t> </a:t>
            </a:r>
            <a:r>
              <a:rPr lang="en-US" sz="2450" dirty="0" err="1">
                <a:solidFill>
                  <a:srgbClr val="000000"/>
                </a:solidFill>
                <a:latin typeface="Fira Sans Light"/>
              </a:rPr>
              <a:t>modificata</a:t>
            </a:r>
            <a:r>
              <a:rPr lang="en-US" sz="2450" dirty="0">
                <a:solidFill>
                  <a:srgbClr val="000000"/>
                </a:solidFill>
                <a:latin typeface="Fira Sans Light"/>
              </a:rPr>
              <a:t>:</a:t>
            </a:r>
          </a:p>
          <a:p>
            <a:pPr marL="539115" lvl="1" indent="-269875">
              <a:lnSpc>
                <a:spcPts val="3499"/>
              </a:lnSpc>
              <a:buFont typeface="Arial"/>
              <a:buChar char="•"/>
            </a:pPr>
            <a:r>
              <a:rPr lang="en-US" sz="2450" dirty="0" err="1">
                <a:solidFill>
                  <a:srgbClr val="000000"/>
                </a:solidFill>
                <a:latin typeface="Fira Sans Light"/>
              </a:rPr>
              <a:t>Preparando</a:t>
            </a:r>
            <a:r>
              <a:rPr lang="en-US" sz="2450" dirty="0">
                <a:solidFill>
                  <a:srgbClr val="000000"/>
                </a:solidFill>
                <a:latin typeface="Fira Sans Light"/>
              </a:rPr>
              <a:t> </a:t>
            </a:r>
            <a:r>
              <a:rPr lang="en-US" sz="2450" dirty="0" err="1">
                <a:solidFill>
                  <a:srgbClr val="000000"/>
                </a:solidFill>
                <a:latin typeface="Fira Sans Light"/>
              </a:rPr>
              <a:t>una</a:t>
            </a:r>
            <a:r>
              <a:rPr lang="en-US" sz="2450" dirty="0">
                <a:solidFill>
                  <a:srgbClr val="000000"/>
                </a:solidFill>
                <a:latin typeface="Fira Sans Light"/>
              </a:rPr>
              <a:t> </a:t>
            </a:r>
            <a:r>
              <a:rPr lang="en-US" sz="2450" dirty="0" err="1">
                <a:solidFill>
                  <a:srgbClr val="000000"/>
                </a:solidFill>
                <a:latin typeface="Fira Sans Light"/>
              </a:rPr>
              <a:t>lista</a:t>
            </a:r>
            <a:r>
              <a:rPr lang="en-US" sz="2450" dirty="0">
                <a:solidFill>
                  <a:srgbClr val="000000"/>
                </a:solidFill>
                <a:latin typeface="Fira Sans Light"/>
              </a:rPr>
              <a:t> di </a:t>
            </a:r>
            <a:r>
              <a:rPr lang="en-US" sz="2450" dirty="0" err="1">
                <a:solidFill>
                  <a:srgbClr val="000000"/>
                </a:solidFill>
                <a:latin typeface="Fira Sans Light"/>
              </a:rPr>
              <a:t>affermazioni</a:t>
            </a:r>
            <a:r>
              <a:rPr lang="en-US" sz="2450" dirty="0">
                <a:solidFill>
                  <a:srgbClr val="000000"/>
                </a:solidFill>
                <a:latin typeface="Fira Sans Light"/>
              </a:rPr>
              <a:t> e </a:t>
            </a:r>
            <a:r>
              <a:rPr lang="en-US" sz="2450" dirty="0" err="1">
                <a:solidFill>
                  <a:srgbClr val="000000"/>
                </a:solidFill>
                <a:latin typeface="Fira Sans Light"/>
              </a:rPr>
              <a:t>prodotti</a:t>
            </a:r>
            <a:r>
              <a:rPr lang="en-US" sz="2450" dirty="0">
                <a:solidFill>
                  <a:srgbClr val="000000"/>
                </a:solidFill>
                <a:latin typeface="Fira Sans Light"/>
              </a:rPr>
              <a:t> </a:t>
            </a:r>
            <a:r>
              <a:rPr lang="en-US" sz="2450" dirty="0" err="1">
                <a:solidFill>
                  <a:srgbClr val="000000"/>
                </a:solidFill>
                <a:latin typeface="Fira Sans Light"/>
              </a:rPr>
              <a:t>meno</a:t>
            </a:r>
            <a:r>
              <a:rPr lang="en-US" sz="2450" dirty="0">
                <a:solidFill>
                  <a:srgbClr val="000000"/>
                </a:solidFill>
                <a:latin typeface="Fira Sans Light"/>
              </a:rPr>
              <a:t> </a:t>
            </a:r>
            <a:r>
              <a:rPr lang="en-US" sz="2450" dirty="0" err="1">
                <a:solidFill>
                  <a:srgbClr val="000000"/>
                </a:solidFill>
                <a:latin typeface="Fira Sans Light"/>
              </a:rPr>
              <a:t>complessi</a:t>
            </a:r>
            <a:r>
              <a:rPr lang="en-US" sz="2450" dirty="0">
                <a:solidFill>
                  <a:srgbClr val="000000"/>
                </a:solidFill>
                <a:latin typeface="Fira Sans Light"/>
              </a:rPr>
              <a:t> </a:t>
            </a:r>
            <a:r>
              <a:rPr lang="en-US" sz="2450" dirty="0" err="1">
                <a:solidFill>
                  <a:srgbClr val="000000"/>
                </a:solidFill>
                <a:latin typeface="Fira Sans Light"/>
              </a:rPr>
              <a:t>che</a:t>
            </a:r>
            <a:r>
              <a:rPr lang="en-US" sz="2450" dirty="0">
                <a:solidFill>
                  <a:srgbClr val="000000"/>
                </a:solidFill>
                <a:latin typeface="Fira Sans Light"/>
              </a:rPr>
              <a:t> </a:t>
            </a:r>
            <a:r>
              <a:rPr lang="en-US" sz="2450" dirty="0" err="1">
                <a:solidFill>
                  <a:srgbClr val="000000"/>
                </a:solidFill>
                <a:latin typeface="Fira Sans Light"/>
              </a:rPr>
              <a:t>potrebbero</a:t>
            </a:r>
            <a:r>
              <a:rPr lang="en-US" sz="2450" dirty="0">
                <a:solidFill>
                  <a:srgbClr val="000000"/>
                </a:solidFill>
                <a:latin typeface="Fira Sans Light"/>
              </a:rPr>
              <a:t> </a:t>
            </a:r>
            <a:r>
              <a:rPr lang="en-US" sz="2450" dirty="0" err="1">
                <a:solidFill>
                  <a:srgbClr val="000000"/>
                </a:solidFill>
                <a:latin typeface="Fira Sans Light"/>
              </a:rPr>
              <a:t>trarre</a:t>
            </a:r>
            <a:r>
              <a:rPr lang="en-US" sz="2450" dirty="0">
                <a:solidFill>
                  <a:srgbClr val="000000"/>
                </a:solidFill>
                <a:latin typeface="Fira Sans Light"/>
              </a:rPr>
              <a:t> </a:t>
            </a:r>
            <a:r>
              <a:rPr lang="en-US" sz="2450" dirty="0" err="1">
                <a:solidFill>
                  <a:srgbClr val="000000"/>
                </a:solidFill>
                <a:latin typeface="Fira Sans Light"/>
              </a:rPr>
              <a:t>vantaggio</a:t>
            </a:r>
            <a:r>
              <a:rPr lang="en-US" sz="2450" dirty="0">
                <a:solidFill>
                  <a:srgbClr val="000000"/>
                </a:solidFill>
                <a:latin typeface="Fira Sans Light"/>
              </a:rPr>
              <a:t> da </a:t>
            </a:r>
            <a:r>
              <a:rPr lang="en-US" sz="2450" dirty="0" err="1">
                <a:solidFill>
                  <a:srgbClr val="000000"/>
                </a:solidFill>
                <a:latin typeface="Fira Sans Light"/>
              </a:rPr>
              <a:t>una</a:t>
            </a:r>
            <a:r>
              <a:rPr lang="en-US" sz="2450" dirty="0">
                <a:solidFill>
                  <a:srgbClr val="000000"/>
                </a:solidFill>
                <a:latin typeface="Fira Sans Light"/>
              </a:rPr>
              <a:t> </a:t>
            </a:r>
            <a:r>
              <a:rPr lang="en-US" sz="2450" dirty="0" err="1">
                <a:solidFill>
                  <a:srgbClr val="000000"/>
                </a:solidFill>
                <a:latin typeface="Fira Sans Light"/>
              </a:rPr>
              <a:t>verifica</a:t>
            </a:r>
            <a:r>
              <a:rPr lang="en-US" sz="2450" dirty="0">
                <a:solidFill>
                  <a:srgbClr val="000000"/>
                </a:solidFill>
                <a:latin typeface="Fira Sans Light"/>
              </a:rPr>
              <a:t> </a:t>
            </a:r>
            <a:r>
              <a:rPr lang="en-US" sz="2450" dirty="0" err="1">
                <a:solidFill>
                  <a:srgbClr val="000000"/>
                </a:solidFill>
                <a:latin typeface="Fira Sans Light"/>
              </a:rPr>
              <a:t>più</a:t>
            </a:r>
            <a:r>
              <a:rPr lang="en-US" sz="2450" dirty="0">
                <a:solidFill>
                  <a:srgbClr val="000000"/>
                </a:solidFill>
                <a:latin typeface="Fira Sans Light"/>
              </a:rPr>
              <a:t> </a:t>
            </a:r>
            <a:r>
              <a:rPr lang="en-US" sz="2450" dirty="0" err="1">
                <a:solidFill>
                  <a:srgbClr val="000000"/>
                </a:solidFill>
                <a:latin typeface="Fira Sans Light"/>
              </a:rPr>
              <a:t>rapida</a:t>
            </a:r>
            <a:r>
              <a:rPr lang="en-US" sz="2450" dirty="0">
                <a:solidFill>
                  <a:srgbClr val="000000"/>
                </a:solidFill>
                <a:latin typeface="Fira Sans Light"/>
              </a:rPr>
              <a:t> o </a:t>
            </a:r>
            <a:r>
              <a:rPr lang="en-US" sz="2450" dirty="0" err="1">
                <a:solidFill>
                  <a:srgbClr val="000000"/>
                </a:solidFill>
                <a:latin typeface="Fira Sans Light"/>
              </a:rPr>
              <a:t>semplificata</a:t>
            </a:r>
            <a:r>
              <a:rPr lang="en-US" sz="2450" dirty="0">
                <a:solidFill>
                  <a:srgbClr val="000000"/>
                </a:solidFill>
                <a:latin typeface="Fira Sans Light"/>
              </a:rPr>
              <a:t>;</a:t>
            </a:r>
          </a:p>
          <a:p>
            <a:pPr marL="539115" lvl="1" indent="-269875">
              <a:lnSpc>
                <a:spcPts val="3499"/>
              </a:lnSpc>
              <a:buFont typeface="Arial"/>
              <a:buChar char="•"/>
            </a:pPr>
            <a:r>
              <a:rPr lang="en-US" sz="2450" dirty="0" err="1">
                <a:solidFill>
                  <a:srgbClr val="000000"/>
                </a:solidFill>
                <a:latin typeface="Fira Sans Light"/>
              </a:rPr>
              <a:t>Valutando</a:t>
            </a:r>
            <a:r>
              <a:rPr lang="en-US" sz="2450" dirty="0">
                <a:solidFill>
                  <a:srgbClr val="000000"/>
                </a:solidFill>
                <a:latin typeface="Fira Sans Light"/>
              </a:rPr>
              <a:t> se </a:t>
            </a:r>
            <a:r>
              <a:rPr lang="en-US" sz="2450" dirty="0" err="1">
                <a:solidFill>
                  <a:srgbClr val="000000"/>
                </a:solidFill>
                <a:latin typeface="Fira Sans Light"/>
              </a:rPr>
              <a:t>continuare</a:t>
            </a:r>
            <a:r>
              <a:rPr lang="en-US" sz="2450" dirty="0">
                <a:solidFill>
                  <a:srgbClr val="000000"/>
                </a:solidFill>
                <a:latin typeface="Fira Sans Light"/>
              </a:rPr>
              <a:t> a </a:t>
            </a:r>
            <a:r>
              <a:rPr lang="en-US" sz="2450" dirty="0" err="1">
                <a:solidFill>
                  <a:srgbClr val="000000"/>
                </a:solidFill>
                <a:latin typeface="Fira Sans Light"/>
              </a:rPr>
              <a:t>consentire</a:t>
            </a:r>
            <a:r>
              <a:rPr lang="en-US" sz="2450" dirty="0">
                <a:solidFill>
                  <a:srgbClr val="000000"/>
                </a:solidFill>
                <a:latin typeface="Fira Sans Light"/>
              </a:rPr>
              <a:t> </a:t>
            </a:r>
            <a:r>
              <a:rPr lang="en-US" sz="2450" dirty="0" err="1">
                <a:solidFill>
                  <a:srgbClr val="000000"/>
                </a:solidFill>
                <a:latin typeface="Fira Sans Light"/>
              </a:rPr>
              <a:t>affermazioni</a:t>
            </a:r>
            <a:r>
              <a:rPr lang="en-US" sz="2450" dirty="0">
                <a:solidFill>
                  <a:srgbClr val="000000"/>
                </a:solidFill>
                <a:latin typeface="Fira Sans Light"/>
              </a:rPr>
              <a:t> </a:t>
            </a:r>
            <a:r>
              <a:rPr lang="en-US" sz="2450" dirty="0" err="1">
                <a:solidFill>
                  <a:srgbClr val="000000"/>
                </a:solidFill>
                <a:latin typeface="Fira Sans Light"/>
              </a:rPr>
              <a:t>ecologiche</a:t>
            </a:r>
            <a:r>
              <a:rPr lang="en-US" sz="2450" dirty="0">
                <a:solidFill>
                  <a:srgbClr val="000000"/>
                </a:solidFill>
                <a:latin typeface="Fira Sans Light"/>
              </a:rPr>
              <a:t> per </a:t>
            </a:r>
            <a:r>
              <a:rPr lang="en-US" sz="2450" dirty="0" err="1">
                <a:solidFill>
                  <a:srgbClr val="000000"/>
                </a:solidFill>
                <a:latin typeface="Fira Sans Light"/>
              </a:rPr>
              <a:t>prodotti</a:t>
            </a:r>
            <a:r>
              <a:rPr lang="en-US" sz="2450" dirty="0">
                <a:solidFill>
                  <a:srgbClr val="000000"/>
                </a:solidFill>
                <a:latin typeface="Fira Sans Light"/>
              </a:rPr>
              <a:t> </a:t>
            </a:r>
            <a:r>
              <a:rPr lang="en-US" sz="2450" dirty="0" err="1">
                <a:solidFill>
                  <a:srgbClr val="000000"/>
                </a:solidFill>
                <a:latin typeface="Fira Sans Light"/>
              </a:rPr>
              <a:t>contenenti</a:t>
            </a:r>
            <a:r>
              <a:rPr lang="en-US" sz="2450" dirty="0">
                <a:solidFill>
                  <a:srgbClr val="000000"/>
                </a:solidFill>
                <a:latin typeface="Fira Sans Light"/>
              </a:rPr>
              <a:t> </a:t>
            </a:r>
            <a:r>
              <a:rPr lang="en-US" sz="2450" dirty="0" err="1">
                <a:solidFill>
                  <a:srgbClr val="000000"/>
                </a:solidFill>
                <a:latin typeface="Fira Sans Light"/>
              </a:rPr>
              <a:t>sostanze</a:t>
            </a:r>
            <a:r>
              <a:rPr lang="en-US" sz="2450" dirty="0">
                <a:solidFill>
                  <a:srgbClr val="000000"/>
                </a:solidFill>
                <a:latin typeface="Fira Sans Light"/>
              </a:rPr>
              <a:t> </a:t>
            </a:r>
            <a:r>
              <a:rPr lang="en-US" sz="2450" dirty="0" err="1">
                <a:solidFill>
                  <a:srgbClr val="000000"/>
                </a:solidFill>
                <a:latin typeface="Fira Sans Light"/>
              </a:rPr>
              <a:t>pericolose</a:t>
            </a:r>
            <a:r>
              <a:rPr lang="en-US" sz="2450" dirty="0">
                <a:solidFill>
                  <a:srgbClr val="000000"/>
                </a:solidFill>
                <a:latin typeface="Fira Sans Light"/>
              </a:rPr>
              <a:t>;</a:t>
            </a:r>
          </a:p>
          <a:p>
            <a:pPr marL="539115" lvl="1" indent="-269875">
              <a:lnSpc>
                <a:spcPts val="3499"/>
              </a:lnSpc>
              <a:buFont typeface="Arial"/>
              <a:buChar char="•"/>
            </a:pPr>
            <a:r>
              <a:rPr lang="en-US" sz="2450" dirty="0" err="1">
                <a:solidFill>
                  <a:srgbClr val="000000"/>
                </a:solidFill>
                <a:latin typeface="Fira Sans Light"/>
              </a:rPr>
              <a:t>Escludendo</a:t>
            </a:r>
            <a:r>
              <a:rPr lang="en-US" sz="2450" dirty="0">
                <a:solidFill>
                  <a:srgbClr val="000000"/>
                </a:solidFill>
                <a:latin typeface="Fira Sans Light"/>
              </a:rPr>
              <a:t> le </a:t>
            </a:r>
            <a:r>
              <a:rPr lang="en-US" sz="2450" dirty="0" err="1">
                <a:solidFill>
                  <a:srgbClr val="000000"/>
                </a:solidFill>
                <a:latin typeface="Fira Sans Light"/>
              </a:rPr>
              <a:t>microimprese</a:t>
            </a:r>
            <a:r>
              <a:rPr lang="en-US" sz="2450" dirty="0">
                <a:solidFill>
                  <a:srgbClr val="000000"/>
                </a:solidFill>
                <a:latin typeface="Fira Sans Light"/>
              </a:rPr>
              <a:t> </a:t>
            </a:r>
            <a:r>
              <a:rPr lang="en-US" sz="2450" dirty="0" err="1">
                <a:solidFill>
                  <a:srgbClr val="000000"/>
                </a:solidFill>
                <a:latin typeface="Fira Sans Light"/>
              </a:rPr>
              <a:t>dai</a:t>
            </a:r>
            <a:r>
              <a:rPr lang="en-US" sz="2450" dirty="0">
                <a:solidFill>
                  <a:srgbClr val="000000"/>
                </a:solidFill>
                <a:latin typeface="Fira Sans Light"/>
              </a:rPr>
              <a:t> </a:t>
            </a:r>
            <a:r>
              <a:rPr lang="en-US" sz="2450" dirty="0" err="1">
                <a:solidFill>
                  <a:srgbClr val="000000"/>
                </a:solidFill>
                <a:latin typeface="Fira Sans Light"/>
              </a:rPr>
              <a:t>nuovi</a:t>
            </a:r>
            <a:r>
              <a:rPr lang="en-US" sz="2450" dirty="0">
                <a:solidFill>
                  <a:srgbClr val="000000"/>
                </a:solidFill>
                <a:latin typeface="Fira Sans Light"/>
              </a:rPr>
              <a:t> </a:t>
            </a:r>
            <a:r>
              <a:rPr lang="en-US" sz="2450" dirty="0" err="1">
                <a:solidFill>
                  <a:srgbClr val="000000"/>
                </a:solidFill>
                <a:latin typeface="Fira Sans Light"/>
              </a:rPr>
              <a:t>obblighi</a:t>
            </a:r>
            <a:r>
              <a:rPr lang="en-US" sz="2450" dirty="0">
                <a:solidFill>
                  <a:srgbClr val="000000"/>
                </a:solidFill>
                <a:latin typeface="Fira Sans Light"/>
              </a:rPr>
              <a:t> e </a:t>
            </a:r>
            <a:r>
              <a:rPr lang="en-US" sz="2450" dirty="0" err="1">
                <a:solidFill>
                  <a:srgbClr val="000000"/>
                </a:solidFill>
                <a:latin typeface="Fira Sans Light"/>
              </a:rPr>
              <a:t>concedere</a:t>
            </a:r>
            <a:r>
              <a:rPr lang="en-US" sz="2450" dirty="0">
                <a:solidFill>
                  <a:srgbClr val="000000"/>
                </a:solidFill>
                <a:latin typeface="Fira Sans Light"/>
              </a:rPr>
              <a:t> un anno di tempo </a:t>
            </a:r>
            <a:r>
              <a:rPr lang="en-US" sz="2450" dirty="0" err="1">
                <a:solidFill>
                  <a:srgbClr val="000000"/>
                </a:solidFill>
                <a:latin typeface="Fira Sans Light"/>
              </a:rPr>
              <a:t>aggiuntivo</a:t>
            </a:r>
            <a:r>
              <a:rPr lang="en-US" sz="2450" dirty="0">
                <a:solidFill>
                  <a:srgbClr val="000000"/>
                </a:solidFill>
                <a:latin typeface="Fira Sans Light"/>
              </a:rPr>
              <a:t> alle PMI per </a:t>
            </a:r>
            <a:r>
              <a:rPr lang="en-US" sz="2450" dirty="0" err="1">
                <a:solidFill>
                  <a:srgbClr val="000000"/>
                </a:solidFill>
                <a:latin typeface="Fira Sans Light"/>
              </a:rPr>
              <a:t>adeguarsi</a:t>
            </a:r>
            <a:r>
              <a:rPr lang="en-US" sz="2450" dirty="0">
                <a:solidFill>
                  <a:srgbClr val="000000"/>
                </a:solidFill>
                <a:latin typeface="Fira Sans Light"/>
              </a:rPr>
              <a:t> alle </a:t>
            </a:r>
            <a:r>
              <a:rPr lang="en-US" sz="2450" dirty="0" err="1">
                <a:solidFill>
                  <a:srgbClr val="000000"/>
                </a:solidFill>
                <a:latin typeface="Fira Sans Light"/>
              </a:rPr>
              <a:t>nuove</a:t>
            </a:r>
            <a:r>
              <a:rPr lang="en-US" sz="2450" dirty="0">
                <a:solidFill>
                  <a:srgbClr val="000000"/>
                </a:solidFill>
                <a:latin typeface="Fira Sans Light"/>
              </a:rPr>
              <a:t> </a:t>
            </a:r>
            <a:r>
              <a:rPr lang="en-US" sz="2450" dirty="0" err="1">
                <a:solidFill>
                  <a:srgbClr val="000000"/>
                </a:solidFill>
                <a:latin typeface="Fira Sans Light"/>
              </a:rPr>
              <a:t>regole</a:t>
            </a:r>
            <a:r>
              <a:rPr lang="en-US" sz="2450" dirty="0">
                <a:solidFill>
                  <a:srgbClr val="000000"/>
                </a:solidFill>
                <a:latin typeface="Fira Sans Light"/>
              </a:rPr>
              <a:t>.</a:t>
            </a:r>
          </a:p>
          <a:p>
            <a:pPr>
              <a:lnSpc>
                <a:spcPts val="3499"/>
              </a:lnSpc>
            </a:pPr>
            <a:r>
              <a:rPr lang="en-US" sz="2450" dirty="0">
                <a:solidFill>
                  <a:srgbClr val="000000"/>
                </a:solidFill>
                <a:latin typeface="Fira Sans Light"/>
              </a:rPr>
              <a:t>La </a:t>
            </a:r>
            <a:r>
              <a:rPr lang="en-US" sz="2450" dirty="0" err="1">
                <a:solidFill>
                  <a:srgbClr val="000000"/>
                </a:solidFill>
                <a:latin typeface="Fira Sans Light"/>
              </a:rPr>
              <a:t>relazione</a:t>
            </a:r>
            <a:r>
              <a:rPr lang="en-US" sz="2450" dirty="0">
                <a:solidFill>
                  <a:srgbClr val="000000"/>
                </a:solidFill>
                <a:latin typeface="Fira Sans Light"/>
              </a:rPr>
              <a:t> è </a:t>
            </a:r>
            <a:r>
              <a:rPr lang="en-US" sz="2450" dirty="0" err="1">
                <a:solidFill>
                  <a:srgbClr val="000000"/>
                </a:solidFill>
                <a:latin typeface="Fira Sans Light"/>
              </a:rPr>
              <a:t>stata</a:t>
            </a:r>
            <a:r>
              <a:rPr lang="en-US" sz="2450" dirty="0">
                <a:solidFill>
                  <a:srgbClr val="000000"/>
                </a:solidFill>
                <a:latin typeface="Fira Sans Light"/>
              </a:rPr>
              <a:t> </a:t>
            </a:r>
            <a:r>
              <a:rPr lang="en-US" sz="2450" dirty="0" err="1">
                <a:solidFill>
                  <a:srgbClr val="000000"/>
                </a:solidFill>
                <a:latin typeface="Fira Sans Light"/>
              </a:rPr>
              <a:t>approvata</a:t>
            </a:r>
            <a:r>
              <a:rPr lang="en-US" sz="2450" dirty="0">
                <a:solidFill>
                  <a:srgbClr val="000000"/>
                </a:solidFill>
                <a:latin typeface="Fira Sans Light"/>
              </a:rPr>
              <a:t> con 85 </a:t>
            </a:r>
            <a:r>
              <a:rPr lang="en-US" sz="2450" dirty="0" err="1">
                <a:solidFill>
                  <a:srgbClr val="000000"/>
                </a:solidFill>
                <a:latin typeface="Fira Sans Light"/>
              </a:rPr>
              <a:t>voti</a:t>
            </a:r>
            <a:r>
              <a:rPr lang="en-US" sz="2450" dirty="0">
                <a:solidFill>
                  <a:srgbClr val="000000"/>
                </a:solidFill>
                <a:latin typeface="Fira Sans Light"/>
              </a:rPr>
              <a:t> </a:t>
            </a:r>
            <a:r>
              <a:rPr lang="en-US" sz="2450" dirty="0" err="1">
                <a:solidFill>
                  <a:srgbClr val="000000"/>
                </a:solidFill>
                <a:latin typeface="Fira Sans Light"/>
              </a:rPr>
              <a:t>favorevoli</a:t>
            </a:r>
            <a:r>
              <a:rPr lang="en-US" sz="2450" dirty="0">
                <a:solidFill>
                  <a:srgbClr val="000000"/>
                </a:solidFill>
                <a:latin typeface="Fira Sans Light"/>
              </a:rPr>
              <a:t>, 2 </a:t>
            </a:r>
            <a:r>
              <a:rPr lang="en-US" sz="2450" dirty="0" err="1">
                <a:solidFill>
                  <a:srgbClr val="000000"/>
                </a:solidFill>
                <a:latin typeface="Fira Sans Light"/>
              </a:rPr>
              <a:t>contrari</a:t>
            </a:r>
            <a:r>
              <a:rPr lang="en-US" sz="2450" dirty="0">
                <a:solidFill>
                  <a:srgbClr val="000000"/>
                </a:solidFill>
                <a:latin typeface="Fira Sans Light"/>
              </a:rPr>
              <a:t> e 14 </a:t>
            </a:r>
            <a:r>
              <a:rPr lang="en-US" sz="2450" dirty="0" err="1">
                <a:solidFill>
                  <a:srgbClr val="000000"/>
                </a:solidFill>
                <a:latin typeface="Fira Sans Light"/>
              </a:rPr>
              <a:t>astensioni</a:t>
            </a:r>
            <a:r>
              <a:rPr lang="en-US" sz="2450" dirty="0">
                <a:solidFill>
                  <a:srgbClr val="000000"/>
                </a:solidFill>
                <a:latin typeface="Fira Sans Light"/>
              </a:rPr>
              <a:t>. </a:t>
            </a:r>
          </a:p>
        </p:txBody>
      </p:sp>
      <p:grpSp>
        <p:nvGrpSpPr>
          <p:cNvPr id="9" name="Group 9"/>
          <p:cNvGrpSpPr/>
          <p:nvPr/>
        </p:nvGrpSpPr>
        <p:grpSpPr>
          <a:xfrm rot="-10800000">
            <a:off x="13838143" y="801247"/>
            <a:ext cx="2679789" cy="2320710"/>
            <a:chOff x="0" y="0"/>
            <a:chExt cx="3619627" cy="3134614"/>
          </a:xfrm>
        </p:grpSpPr>
        <p:sp>
          <p:nvSpPr>
            <p:cNvPr id="10" name="Freeform 10"/>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sp>
        <p:nvSpPr>
          <p:cNvPr id="11" name="TextBox 11"/>
          <p:cNvSpPr txBox="1"/>
          <p:nvPr/>
        </p:nvSpPr>
        <p:spPr>
          <a:xfrm>
            <a:off x="1028700" y="1028700"/>
            <a:ext cx="8926107" cy="1428750"/>
          </a:xfrm>
          <a:prstGeom prst="rect">
            <a:avLst/>
          </a:prstGeom>
        </p:spPr>
        <p:txBody>
          <a:bodyPr lIns="0" tIns="0" rIns="0" bIns="0" rtlCol="0" anchor="t">
            <a:spAutoFit/>
          </a:bodyPr>
          <a:lstStyle/>
          <a:p>
            <a:pPr>
              <a:lnSpc>
                <a:spcPts val="5399"/>
              </a:lnSpc>
            </a:pPr>
            <a:r>
              <a:rPr lang="en-US" sz="4499" spc="-44">
                <a:solidFill>
                  <a:srgbClr val="333A3B"/>
                </a:solidFill>
                <a:latin typeface="Fira Sans Bold"/>
              </a:rPr>
              <a:t>Green Claims</a:t>
            </a:r>
          </a:p>
          <a:p>
            <a:pPr>
              <a:lnSpc>
                <a:spcPts val="2999"/>
              </a:lnSpc>
              <a:spcBef>
                <a:spcPct val="0"/>
              </a:spcBef>
            </a:pPr>
            <a:r>
              <a:rPr lang="en-US" sz="2499" spc="-24">
                <a:solidFill>
                  <a:srgbClr val="00A181"/>
                </a:solidFill>
                <a:latin typeface="Fira Sans Bold"/>
              </a:rPr>
              <a:t>Aggiornamento al 14 febbraio 2024 - il voto delle Commissioni congiunte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3731483" y="7376090"/>
            <a:ext cx="5572899" cy="4826157"/>
            <a:chOff x="0" y="0"/>
            <a:chExt cx="3619627" cy="3134614"/>
          </a:xfrm>
        </p:grpSpPr>
        <p:sp>
          <p:nvSpPr>
            <p:cNvPr id="3" name="Freeform 3"/>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4" name="Group 4"/>
          <p:cNvGrpSpPr/>
          <p:nvPr/>
        </p:nvGrpSpPr>
        <p:grpSpPr>
          <a:xfrm rot="-10800000">
            <a:off x="15684883" y="3323632"/>
            <a:ext cx="3980107" cy="3446791"/>
            <a:chOff x="0" y="0"/>
            <a:chExt cx="3619627" cy="3134614"/>
          </a:xfrm>
        </p:grpSpPr>
        <p:sp>
          <p:nvSpPr>
            <p:cNvPr id="5" name="Freeform 5"/>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sp>
        <p:nvSpPr>
          <p:cNvPr id="8" name="TextBox 8"/>
          <p:cNvSpPr txBox="1"/>
          <p:nvPr/>
        </p:nvSpPr>
        <p:spPr>
          <a:xfrm>
            <a:off x="1026659" y="2353638"/>
            <a:ext cx="9238929" cy="6786473"/>
          </a:xfrm>
          <a:prstGeom prst="rect">
            <a:avLst/>
          </a:prstGeom>
        </p:spPr>
        <p:txBody>
          <a:bodyPr wrap="square" lIns="0" tIns="0" rIns="0" bIns="0" rtlCol="0" anchor="t">
            <a:spAutoFit/>
          </a:bodyPr>
          <a:lstStyle/>
          <a:p>
            <a:r>
              <a:rPr lang="it-IT" sz="2450" dirty="0">
                <a:solidFill>
                  <a:srgbClr val="000000"/>
                </a:solidFill>
                <a:latin typeface="Fira Sans Light"/>
              </a:rPr>
              <a:t>Il Parlamento ha adottato la sua posizione con 467 voti a favore, 65 contrari e 74 astensioni. Il fascicolo dovrà ora essere seguito dal nuovo Parlamento dopo le elezioni europee. Secondo il testo adottato il 12 marzo, le aziende dovrebbero fornire prove riguardanti le loro affermazioni di marketing ambientale prima di pubblicizzare prodotti come "biodegradabili", "meno inquinanti", o con "contenuto </a:t>
            </a:r>
            <a:r>
              <a:rPr lang="it-IT" sz="2450" dirty="0" err="1">
                <a:solidFill>
                  <a:srgbClr val="000000"/>
                </a:solidFill>
                <a:latin typeface="Fira Sans Light"/>
              </a:rPr>
              <a:t>bio-based</a:t>
            </a:r>
            <a:r>
              <a:rPr lang="it-IT" sz="2450" dirty="0">
                <a:solidFill>
                  <a:srgbClr val="000000"/>
                </a:solidFill>
                <a:latin typeface="Fira Sans Light"/>
              </a:rPr>
              <a:t>". Le microimprese non sarebbero soggette alle nuove norme, mentre le PMI avrebbero un anno in più per adeguarsi rispetto alle grandi imprese. Le aziende che violano le regole potrebbero affrontare sanzioni, come ad esempio l'esclusione temporanea dalle gare di appalto pubblico, la perdita dei ricavi e multe pari almeno al 4% del loro fatturato annuo. Green </a:t>
            </a:r>
            <a:r>
              <a:rPr lang="it-IT" sz="2450" dirty="0" err="1">
                <a:solidFill>
                  <a:srgbClr val="000000"/>
                </a:solidFill>
                <a:latin typeface="Fira Sans Light"/>
              </a:rPr>
              <a:t>Claims</a:t>
            </a:r>
            <a:r>
              <a:rPr lang="it-IT" sz="2450" dirty="0">
                <a:solidFill>
                  <a:srgbClr val="000000"/>
                </a:solidFill>
                <a:latin typeface="Fira Sans Light"/>
              </a:rPr>
              <a:t> basati esclusivamente su schemi di compensazione delle emissioni di carbonio rimarranno vietate. Tuttavia, le aziende potrebbero menzionare schemi di compensazione e rimozione del carbonio nei loro annunci se hanno già ridotto le proprie emissioni il più possibile e utilizzano questi schemi solo per le emissioni residue.</a:t>
            </a:r>
          </a:p>
        </p:txBody>
      </p:sp>
      <p:grpSp>
        <p:nvGrpSpPr>
          <p:cNvPr id="9" name="Group 9"/>
          <p:cNvGrpSpPr/>
          <p:nvPr/>
        </p:nvGrpSpPr>
        <p:grpSpPr>
          <a:xfrm rot="-10800000">
            <a:off x="13838143" y="801247"/>
            <a:ext cx="2679789" cy="2320710"/>
            <a:chOff x="0" y="0"/>
            <a:chExt cx="3619627" cy="3134614"/>
          </a:xfrm>
        </p:grpSpPr>
        <p:sp>
          <p:nvSpPr>
            <p:cNvPr id="10" name="Freeform 10"/>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sp>
        <p:nvSpPr>
          <p:cNvPr id="11" name="TextBox 11"/>
          <p:cNvSpPr txBox="1"/>
          <p:nvPr/>
        </p:nvSpPr>
        <p:spPr>
          <a:xfrm>
            <a:off x="1028700" y="1028700"/>
            <a:ext cx="8926107" cy="1064330"/>
          </a:xfrm>
          <a:prstGeom prst="rect">
            <a:avLst/>
          </a:prstGeom>
        </p:spPr>
        <p:txBody>
          <a:bodyPr lIns="0" tIns="0" rIns="0" bIns="0" rtlCol="0" anchor="t">
            <a:spAutoFit/>
          </a:bodyPr>
          <a:lstStyle/>
          <a:p>
            <a:pPr>
              <a:lnSpc>
                <a:spcPts val="5399"/>
              </a:lnSpc>
            </a:pPr>
            <a:r>
              <a:rPr lang="en-US" sz="4450" spc="-44" dirty="0">
                <a:solidFill>
                  <a:srgbClr val="333A3B"/>
                </a:solidFill>
                <a:latin typeface="Fira Sans Bold"/>
              </a:rPr>
              <a:t>Green Claims</a:t>
            </a:r>
          </a:p>
          <a:p>
            <a:pPr>
              <a:lnSpc>
                <a:spcPts val="2999"/>
              </a:lnSpc>
              <a:spcBef>
                <a:spcPct val="0"/>
              </a:spcBef>
            </a:pPr>
            <a:r>
              <a:rPr lang="en-US" sz="2450" spc="-24" dirty="0">
                <a:solidFill>
                  <a:srgbClr val="00A181"/>
                </a:solidFill>
                <a:latin typeface="Fira Sans Bold"/>
                <a:hlinkClick r:id="rId2"/>
              </a:rPr>
              <a:t>Aggiornamento</a:t>
            </a:r>
            <a:r>
              <a:rPr lang="en-US" sz="2450" spc="-24">
                <a:solidFill>
                  <a:srgbClr val="00A181"/>
                </a:solidFill>
                <a:latin typeface="Fira Sans Bold"/>
              </a:rPr>
              <a:t> al 12 </a:t>
            </a:r>
            <a:r>
              <a:rPr lang="en-US" sz="2450" spc="-24" err="1">
                <a:solidFill>
                  <a:srgbClr val="00A181"/>
                </a:solidFill>
                <a:latin typeface="Fira Sans Bold"/>
              </a:rPr>
              <a:t>marzo</a:t>
            </a:r>
            <a:r>
              <a:rPr lang="en-US" sz="2450" spc="-24">
                <a:solidFill>
                  <a:srgbClr val="00A181"/>
                </a:solidFill>
                <a:latin typeface="Fira Sans Bold"/>
              </a:rPr>
              <a:t> 2024 – </a:t>
            </a:r>
            <a:r>
              <a:rPr lang="en-US" sz="2450" spc="-24" err="1">
                <a:solidFill>
                  <a:srgbClr val="00A181"/>
                </a:solidFill>
                <a:latin typeface="Fira Sans Bold"/>
              </a:rPr>
              <a:t>voto</a:t>
            </a:r>
            <a:r>
              <a:rPr lang="en-US" sz="2450" spc="-24">
                <a:solidFill>
                  <a:srgbClr val="00A181"/>
                </a:solidFill>
                <a:latin typeface="Fira Sans Bold"/>
              </a:rPr>
              <a:t> in </a:t>
            </a:r>
            <a:r>
              <a:rPr lang="en-US" sz="2450" spc="-24" err="1">
                <a:solidFill>
                  <a:srgbClr val="00A181"/>
                </a:solidFill>
                <a:latin typeface="Fira Sans Bold"/>
              </a:rPr>
              <a:t>Plenaria</a:t>
            </a:r>
          </a:p>
        </p:txBody>
      </p:sp>
      <p:pic>
        <p:nvPicPr>
          <p:cNvPr id="12" name="Image 11" descr="Une image contenant texte, papier, Produit en papier, Emballages&#10;&#10;Description générée automatiquement">
            <a:extLst>
              <a:ext uri="{FF2B5EF4-FFF2-40B4-BE49-F238E27FC236}">
                <a16:creationId xmlns:a16="http://schemas.microsoft.com/office/drawing/2014/main" id="{46D8F4CB-0E98-8271-0916-DE25A959C9DC}"/>
              </a:ext>
            </a:extLst>
          </p:cNvPr>
          <p:cNvPicPr>
            <a:picLocks noChangeAspect="1"/>
          </p:cNvPicPr>
          <p:nvPr/>
        </p:nvPicPr>
        <p:blipFill rotWithShape="1">
          <a:blip r:embed="rId3"/>
          <a:srcRect r="41467" b="49589"/>
          <a:stretch/>
        </p:blipFill>
        <p:spPr>
          <a:xfrm>
            <a:off x="11512510" y="4359951"/>
            <a:ext cx="6344336" cy="5426096"/>
          </a:xfrm>
          <a:prstGeom prst="rect">
            <a:avLst/>
          </a:prstGeom>
        </p:spPr>
      </p:pic>
    </p:spTree>
    <p:extLst>
      <p:ext uri="{BB962C8B-B14F-4D97-AF65-F5344CB8AC3E}">
        <p14:creationId xmlns:p14="http://schemas.microsoft.com/office/powerpoint/2010/main" val="1638514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3731483" y="7376090"/>
            <a:ext cx="5572899" cy="4826157"/>
            <a:chOff x="0" y="0"/>
            <a:chExt cx="3619627" cy="3134614"/>
          </a:xfrm>
        </p:grpSpPr>
        <p:sp>
          <p:nvSpPr>
            <p:cNvPr id="3" name="Freeform 3"/>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4" name="Group 4"/>
          <p:cNvGrpSpPr/>
          <p:nvPr/>
        </p:nvGrpSpPr>
        <p:grpSpPr>
          <a:xfrm rot="-10800000">
            <a:off x="15684883" y="3323632"/>
            <a:ext cx="3980107" cy="3446791"/>
            <a:chOff x="0" y="0"/>
            <a:chExt cx="3619627" cy="3134614"/>
          </a:xfrm>
        </p:grpSpPr>
        <p:sp>
          <p:nvSpPr>
            <p:cNvPr id="5" name="Freeform 5"/>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sp>
        <p:nvSpPr>
          <p:cNvPr id="8" name="TextBox 8"/>
          <p:cNvSpPr txBox="1"/>
          <p:nvPr/>
        </p:nvSpPr>
        <p:spPr>
          <a:xfrm>
            <a:off x="1026659" y="2182638"/>
            <a:ext cx="9706929" cy="7163499"/>
          </a:xfrm>
          <a:prstGeom prst="rect">
            <a:avLst/>
          </a:prstGeom>
        </p:spPr>
        <p:txBody>
          <a:bodyPr wrap="square" lIns="0" tIns="0" rIns="0" bIns="0" rtlCol="0" anchor="t">
            <a:spAutoFit/>
          </a:bodyPr>
          <a:lstStyle/>
          <a:p>
            <a:r>
              <a:rPr lang="it-IT" sz="2450" b="1" dirty="0">
                <a:solidFill>
                  <a:srgbClr val="000000"/>
                </a:solidFill>
                <a:latin typeface="Fira Sans Light"/>
              </a:rPr>
              <a:t>Favorevoli a Regolamentazioni più Rigorose (Gruppo Pro-Regolamentazione):</a:t>
            </a:r>
          </a:p>
          <a:p>
            <a:r>
              <a:rPr lang="it-IT" sz="2450" dirty="0">
                <a:solidFill>
                  <a:srgbClr val="000000"/>
                </a:solidFill>
                <a:latin typeface="Fira Sans Light"/>
              </a:rPr>
              <a:t>Questo gruppo sostiene con forza la protezione dei consumatori, sottolineando la necessità di eliminare green </a:t>
            </a:r>
            <a:r>
              <a:rPr lang="it-IT" sz="2450" dirty="0" err="1">
                <a:solidFill>
                  <a:srgbClr val="000000"/>
                </a:solidFill>
                <a:latin typeface="Fira Sans Light"/>
              </a:rPr>
              <a:t>claims</a:t>
            </a:r>
            <a:r>
              <a:rPr lang="it-IT" sz="2450" dirty="0">
                <a:solidFill>
                  <a:srgbClr val="000000"/>
                </a:solidFill>
                <a:latin typeface="Fira Sans Light"/>
              </a:rPr>
              <a:t> fuorvianti. Ciò consentirà ai consumatori di effettuare scelte informate sulla base di informazioni accurate. L'urgenza di combattere il "greenwashing" è innegabile. Pertanto, sostengono pienamente le misure che garantiscono che I green </a:t>
            </a:r>
            <a:r>
              <a:rPr lang="it-IT" sz="2450" dirty="0" err="1">
                <a:solidFill>
                  <a:srgbClr val="000000"/>
                </a:solidFill>
                <a:latin typeface="Fira Sans Light"/>
              </a:rPr>
              <a:t>claims</a:t>
            </a:r>
            <a:r>
              <a:rPr lang="it-IT" sz="2450" dirty="0">
                <a:solidFill>
                  <a:srgbClr val="000000"/>
                </a:solidFill>
                <a:latin typeface="Fira Sans Light"/>
              </a:rPr>
              <a:t> riflettano accuratamente i reali sforzi verso la sostenibilità. Inoltre, gli emendamenti proposti mirano ad allineare il testo ai recenti risultati sulla </a:t>
            </a:r>
            <a:r>
              <a:rPr lang="it-IT" sz="2450" dirty="0">
                <a:latin typeface="Fira Sans Light"/>
              </a:rPr>
              <a:t>carbon </a:t>
            </a:r>
            <a:r>
              <a:rPr lang="it-IT" sz="2450" dirty="0" err="1">
                <a:latin typeface="Fira Sans Light"/>
              </a:rPr>
              <a:t>removal</a:t>
            </a:r>
            <a:r>
              <a:rPr lang="it-IT" sz="2450" dirty="0">
                <a:latin typeface="Fira Sans Light"/>
              </a:rPr>
              <a:t> </a:t>
            </a:r>
            <a:r>
              <a:rPr lang="it-IT" sz="2450" dirty="0" err="1">
                <a:latin typeface="Fira Sans Light"/>
              </a:rPr>
              <a:t>certification</a:t>
            </a:r>
            <a:r>
              <a:rPr lang="it-IT" sz="2450" dirty="0">
                <a:latin typeface="Fira Sans Light"/>
              </a:rPr>
              <a:t>.</a:t>
            </a:r>
          </a:p>
          <a:p>
            <a:endParaRPr lang="it-IT" sz="2450" dirty="0">
              <a:latin typeface="Fira Sans Light"/>
            </a:endParaRPr>
          </a:p>
          <a:p>
            <a:r>
              <a:rPr lang="it-IT" sz="2450" b="1" dirty="0">
                <a:solidFill>
                  <a:srgbClr val="000000"/>
                </a:solidFill>
                <a:latin typeface="Fira Sans Light"/>
              </a:rPr>
              <a:t>Preoccupati per i Potenziali Oneri e la Chiarezza (Gruppo Anti-Regolamentazione):</a:t>
            </a:r>
          </a:p>
          <a:p>
            <a:r>
              <a:rPr lang="it-IT" sz="2450" dirty="0">
                <a:solidFill>
                  <a:srgbClr val="000000"/>
                </a:solidFill>
                <a:latin typeface="Fira Sans Light"/>
              </a:rPr>
              <a:t>Questo gruppo esorta a evitare una burocrazia eccessiva, riconoscendo e premiando al contempo gli sforzi ambientali degli agricoltori. La verifica delle dichiarazioni ambientali è essenziale, ma è necessario stabilire un processo semplificato, soprattutto per alleviare il carico sulle piccole e medie imprese.</a:t>
            </a:r>
          </a:p>
          <a:p>
            <a:endParaRPr lang="it-IT" sz="2450" b="1" dirty="0">
              <a:latin typeface="Fira Sans Light"/>
              <a:ea typeface="+mn-lt"/>
              <a:cs typeface="+mn-lt"/>
            </a:endParaRPr>
          </a:p>
        </p:txBody>
      </p:sp>
      <p:grpSp>
        <p:nvGrpSpPr>
          <p:cNvPr id="9" name="Group 9"/>
          <p:cNvGrpSpPr/>
          <p:nvPr/>
        </p:nvGrpSpPr>
        <p:grpSpPr>
          <a:xfrm rot="-10800000">
            <a:off x="13838143" y="801247"/>
            <a:ext cx="2679789" cy="2320710"/>
            <a:chOff x="0" y="0"/>
            <a:chExt cx="3619627" cy="3134614"/>
          </a:xfrm>
        </p:grpSpPr>
        <p:sp>
          <p:nvSpPr>
            <p:cNvPr id="10" name="Freeform 10"/>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sp>
        <p:nvSpPr>
          <p:cNvPr id="11" name="TextBox 11"/>
          <p:cNvSpPr txBox="1"/>
          <p:nvPr/>
        </p:nvSpPr>
        <p:spPr>
          <a:xfrm>
            <a:off x="1028700" y="1028700"/>
            <a:ext cx="8926107" cy="1064330"/>
          </a:xfrm>
          <a:prstGeom prst="rect">
            <a:avLst/>
          </a:prstGeom>
        </p:spPr>
        <p:txBody>
          <a:bodyPr lIns="0" tIns="0" rIns="0" bIns="0" rtlCol="0" anchor="t">
            <a:spAutoFit/>
          </a:bodyPr>
          <a:lstStyle/>
          <a:p>
            <a:pPr>
              <a:lnSpc>
                <a:spcPts val="5399"/>
              </a:lnSpc>
            </a:pPr>
            <a:r>
              <a:rPr lang="en-US" sz="4450" spc="-44" dirty="0">
                <a:solidFill>
                  <a:srgbClr val="333A3B"/>
                </a:solidFill>
                <a:latin typeface="Fira Sans Bold"/>
              </a:rPr>
              <a:t>Green Claims</a:t>
            </a:r>
          </a:p>
          <a:p>
            <a:pPr>
              <a:lnSpc>
                <a:spcPts val="2999"/>
              </a:lnSpc>
              <a:spcBef>
                <a:spcPct val="0"/>
              </a:spcBef>
            </a:pPr>
            <a:r>
              <a:rPr lang="en-US" sz="2450" spc="-24" dirty="0" err="1">
                <a:solidFill>
                  <a:srgbClr val="00A181"/>
                </a:solidFill>
                <a:latin typeface="Fira Sans Bold"/>
              </a:rPr>
              <a:t>Plenaria</a:t>
            </a:r>
            <a:r>
              <a:rPr lang="en-US" sz="2450" spc="-24" dirty="0">
                <a:solidFill>
                  <a:srgbClr val="00A181"/>
                </a:solidFill>
                <a:latin typeface="Fira Sans Bold"/>
              </a:rPr>
              <a:t> del 12 </a:t>
            </a:r>
            <a:r>
              <a:rPr lang="en-US" sz="2450" spc="-24" dirty="0" err="1">
                <a:solidFill>
                  <a:srgbClr val="00A181"/>
                </a:solidFill>
                <a:latin typeface="Fira Sans Bold"/>
              </a:rPr>
              <a:t>marzo</a:t>
            </a:r>
            <a:r>
              <a:rPr lang="en-US" sz="2450" spc="-24" dirty="0">
                <a:solidFill>
                  <a:srgbClr val="00A181"/>
                </a:solidFill>
                <a:latin typeface="Fira Sans Bold"/>
              </a:rPr>
              <a:t> 2024 - le </a:t>
            </a:r>
            <a:r>
              <a:rPr lang="en-US" sz="2450" spc="-24" dirty="0" err="1">
                <a:solidFill>
                  <a:srgbClr val="00A181"/>
                </a:solidFill>
                <a:latin typeface="Fira Sans Bold"/>
              </a:rPr>
              <a:t>differenti</a:t>
            </a:r>
            <a:r>
              <a:rPr lang="en-US" sz="2450" spc="-24" dirty="0">
                <a:solidFill>
                  <a:srgbClr val="00A181"/>
                </a:solidFill>
                <a:latin typeface="Fira Sans Bold"/>
              </a:rPr>
              <a:t> </a:t>
            </a:r>
            <a:r>
              <a:rPr lang="en-US" sz="2450" spc="-24" dirty="0" err="1">
                <a:solidFill>
                  <a:srgbClr val="00A181"/>
                </a:solidFill>
                <a:latin typeface="Fira Sans Bold"/>
              </a:rPr>
              <a:t>posizioni</a:t>
            </a:r>
            <a:r>
              <a:rPr lang="en-US" sz="2450" spc="-24" dirty="0">
                <a:solidFill>
                  <a:srgbClr val="00A181"/>
                </a:solidFill>
                <a:latin typeface="Fira Sans Bold"/>
              </a:rPr>
              <a:t> </a:t>
            </a:r>
            <a:endParaRPr lang="en-US" dirty="0" err="1"/>
          </a:p>
        </p:txBody>
      </p:sp>
      <p:pic>
        <p:nvPicPr>
          <p:cNvPr id="6" name="Image 5" descr="Une image contenant bouteille, vase, herbe, plante&#10;&#10;Description générée automatiquement">
            <a:extLst>
              <a:ext uri="{FF2B5EF4-FFF2-40B4-BE49-F238E27FC236}">
                <a16:creationId xmlns:a16="http://schemas.microsoft.com/office/drawing/2014/main" id="{9A4DEEFA-383E-C27C-B124-9B41CB710D92}"/>
              </a:ext>
            </a:extLst>
          </p:cNvPr>
          <p:cNvPicPr>
            <a:picLocks noChangeAspect="1"/>
          </p:cNvPicPr>
          <p:nvPr/>
        </p:nvPicPr>
        <p:blipFill>
          <a:blip r:embed="rId2"/>
          <a:stretch>
            <a:fillRect/>
          </a:stretch>
        </p:blipFill>
        <p:spPr>
          <a:xfrm>
            <a:off x="11476816" y="4110925"/>
            <a:ext cx="6172200" cy="6172200"/>
          </a:xfrm>
          <a:prstGeom prst="rect">
            <a:avLst/>
          </a:prstGeom>
        </p:spPr>
      </p:pic>
    </p:spTree>
    <p:extLst>
      <p:ext uri="{BB962C8B-B14F-4D97-AF65-F5344CB8AC3E}">
        <p14:creationId xmlns:p14="http://schemas.microsoft.com/office/powerpoint/2010/main" val="2549375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028700" y="971550"/>
            <a:ext cx="7241307" cy="830580"/>
          </a:xfrm>
          <a:prstGeom prst="rect">
            <a:avLst/>
          </a:prstGeom>
        </p:spPr>
        <p:txBody>
          <a:bodyPr lIns="0" tIns="0" rIns="0" bIns="0" rtlCol="0" anchor="t">
            <a:spAutoFit/>
          </a:bodyPr>
          <a:lstStyle/>
          <a:p>
            <a:pPr>
              <a:lnSpc>
                <a:spcPts val="6630"/>
              </a:lnSpc>
              <a:spcBef>
                <a:spcPct val="0"/>
              </a:spcBef>
            </a:pPr>
            <a:r>
              <a:rPr lang="en-US" sz="5100" spc="-51">
                <a:solidFill>
                  <a:srgbClr val="000000"/>
                </a:solidFill>
                <a:latin typeface="Fira Sans Medium"/>
              </a:rPr>
              <a:t>Riferimenti</a:t>
            </a:r>
          </a:p>
        </p:txBody>
      </p:sp>
      <p:grpSp>
        <p:nvGrpSpPr>
          <p:cNvPr id="3" name="Group 3"/>
          <p:cNvGrpSpPr/>
          <p:nvPr/>
        </p:nvGrpSpPr>
        <p:grpSpPr>
          <a:xfrm rot="-10800000">
            <a:off x="10542559" y="-4150923"/>
            <a:ext cx="9822161" cy="6226137"/>
            <a:chOff x="0" y="0"/>
            <a:chExt cx="8474859" cy="5372100"/>
          </a:xfrm>
        </p:grpSpPr>
        <p:sp>
          <p:nvSpPr>
            <p:cNvPr id="4" name="Freeform 4"/>
            <p:cNvSpPr/>
            <p:nvPr/>
          </p:nvSpPr>
          <p:spPr>
            <a:xfrm>
              <a:off x="0" y="0"/>
              <a:ext cx="8474859" cy="5372100"/>
            </a:xfrm>
            <a:custGeom>
              <a:avLst/>
              <a:gdLst/>
              <a:ahLst/>
              <a:cxnLst/>
              <a:rect l="l" t="t" r="r" b="b"/>
              <a:pathLst>
                <a:path w="8474859" h="5372100">
                  <a:moveTo>
                    <a:pt x="6924189" y="0"/>
                  </a:moveTo>
                  <a:lnTo>
                    <a:pt x="1550670" y="0"/>
                  </a:lnTo>
                  <a:lnTo>
                    <a:pt x="0" y="2686050"/>
                  </a:lnTo>
                  <a:lnTo>
                    <a:pt x="1550670" y="5372100"/>
                  </a:lnTo>
                  <a:lnTo>
                    <a:pt x="6924189" y="5372100"/>
                  </a:lnTo>
                  <a:lnTo>
                    <a:pt x="8474859" y="2686050"/>
                  </a:lnTo>
                  <a:lnTo>
                    <a:pt x="6924189" y="0"/>
                  </a:lnTo>
                  <a:close/>
                </a:path>
              </a:pathLst>
            </a:custGeom>
            <a:solidFill>
              <a:srgbClr val="004651"/>
            </a:solidFill>
          </p:spPr>
          <p:txBody>
            <a:bodyPr/>
            <a:lstStyle/>
            <a:p>
              <a:endParaRPr lang="it-IT"/>
            </a:p>
          </p:txBody>
        </p:sp>
      </p:grpSp>
      <p:grpSp>
        <p:nvGrpSpPr>
          <p:cNvPr id="5" name="Group 5"/>
          <p:cNvGrpSpPr/>
          <p:nvPr/>
        </p:nvGrpSpPr>
        <p:grpSpPr>
          <a:xfrm>
            <a:off x="9959443" y="-865713"/>
            <a:ext cx="2695438" cy="2334501"/>
            <a:chOff x="0" y="0"/>
            <a:chExt cx="6202680" cy="5372100"/>
          </a:xfrm>
        </p:grpSpPr>
        <p:sp>
          <p:nvSpPr>
            <p:cNvPr id="6" name="Freeform 6"/>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00A181"/>
            </a:solidFill>
          </p:spPr>
          <p:txBody>
            <a:bodyPr/>
            <a:lstStyle/>
            <a:p>
              <a:endParaRPr lang="it-IT"/>
            </a:p>
          </p:txBody>
        </p:sp>
      </p:grpSp>
      <p:sp>
        <p:nvSpPr>
          <p:cNvPr id="7" name="TextBox 7"/>
          <p:cNvSpPr txBox="1"/>
          <p:nvPr/>
        </p:nvSpPr>
        <p:spPr>
          <a:xfrm>
            <a:off x="1029891" y="2257583"/>
            <a:ext cx="15417329" cy="327718"/>
          </a:xfrm>
          <a:prstGeom prst="rect">
            <a:avLst/>
          </a:prstGeom>
        </p:spPr>
        <p:txBody>
          <a:bodyPr lIns="0" tIns="0" rIns="0" bIns="0" rtlCol="0" anchor="t">
            <a:spAutoFit/>
          </a:bodyPr>
          <a:lstStyle/>
          <a:p>
            <a:pPr algn="just">
              <a:lnSpc>
                <a:spcPts val="2800"/>
              </a:lnSpc>
            </a:pPr>
            <a:r>
              <a:rPr lang="en-US" sz="2000" dirty="0">
                <a:solidFill>
                  <a:srgbClr val="004651"/>
                </a:solidFill>
                <a:latin typeface="Arimo"/>
              </a:rPr>
              <a:t>Non-financial Reporting Directive - </a:t>
            </a:r>
            <a:r>
              <a:rPr lang="en-US" sz="2000" u="sng" dirty="0">
                <a:solidFill>
                  <a:srgbClr val="004651"/>
                </a:solidFill>
                <a:latin typeface="Arimo"/>
                <a:hlinkClick r:id="rId2" tooltip="https://www.europarl.europa.eu/RegData/etudes/BRIE/2021/654213/EPRS_BRI(2021)654213_EN.pdf"/>
              </a:rPr>
              <a:t>https://www.europarl.europa.eu/RegData/etudes/BRIE/2021/654213/EPRS_BRI(2021)654213_EN.pdf</a:t>
            </a:r>
          </a:p>
        </p:txBody>
      </p:sp>
      <p:sp>
        <p:nvSpPr>
          <p:cNvPr id="8" name="TextBox 8"/>
          <p:cNvSpPr txBox="1"/>
          <p:nvPr/>
        </p:nvSpPr>
        <p:spPr>
          <a:xfrm>
            <a:off x="1029891" y="2688495"/>
            <a:ext cx="12684249" cy="327718"/>
          </a:xfrm>
          <a:prstGeom prst="rect">
            <a:avLst/>
          </a:prstGeom>
        </p:spPr>
        <p:txBody>
          <a:bodyPr lIns="0" tIns="0" rIns="0" bIns="0" rtlCol="0" anchor="t">
            <a:spAutoFit/>
          </a:bodyPr>
          <a:lstStyle/>
          <a:p>
            <a:pPr algn="just">
              <a:lnSpc>
                <a:spcPts val="2800"/>
              </a:lnSpc>
            </a:pPr>
            <a:r>
              <a:rPr lang="en-US" sz="2000" dirty="0">
                <a:solidFill>
                  <a:srgbClr val="004651"/>
                </a:solidFill>
                <a:latin typeface="Arimo"/>
              </a:rPr>
              <a:t>REGOLAMENTO (UE) 2019/2088:</a:t>
            </a:r>
            <a:r>
              <a:rPr lang="en-US" sz="2000" u="sng" dirty="0">
                <a:solidFill>
                  <a:srgbClr val="004651"/>
                </a:solidFill>
                <a:latin typeface="Arimo"/>
              </a:rPr>
              <a:t> </a:t>
            </a:r>
            <a:r>
              <a:rPr lang="en-US" sz="2000" u="sng" dirty="0">
                <a:solidFill>
                  <a:srgbClr val="004651"/>
                </a:solidFill>
                <a:latin typeface="Arimo"/>
                <a:hlinkClick r:id="rId3" tooltip="https://eur-lex.europa.eu/legal-content/IT/TXT/PDF/?uri=CELEX:32019R2088"/>
              </a:rPr>
              <a:t>https://eur-lex.europa.eu/legal-content/IT/TXT/PDF/?uri=CELEX:32019R2088</a:t>
            </a:r>
          </a:p>
        </p:txBody>
      </p:sp>
      <p:sp>
        <p:nvSpPr>
          <p:cNvPr id="9" name="TextBox 9"/>
          <p:cNvSpPr txBox="1"/>
          <p:nvPr/>
        </p:nvSpPr>
        <p:spPr>
          <a:xfrm>
            <a:off x="1029891" y="3119407"/>
            <a:ext cx="13164702" cy="349250"/>
          </a:xfrm>
          <a:prstGeom prst="rect">
            <a:avLst/>
          </a:prstGeom>
        </p:spPr>
        <p:txBody>
          <a:bodyPr lIns="0" tIns="0" rIns="0" bIns="0" rtlCol="0" anchor="t">
            <a:spAutoFit/>
          </a:bodyPr>
          <a:lstStyle/>
          <a:p>
            <a:pPr algn="just">
              <a:lnSpc>
                <a:spcPts val="2800"/>
              </a:lnSpc>
            </a:pPr>
            <a:r>
              <a:rPr lang="en-US" sz="2000" dirty="0" err="1">
                <a:solidFill>
                  <a:srgbClr val="004651"/>
                </a:solidFill>
                <a:latin typeface="Arimo"/>
              </a:rPr>
              <a:t>Tassonomia</a:t>
            </a:r>
            <a:r>
              <a:rPr lang="en-US" sz="2000" dirty="0">
                <a:solidFill>
                  <a:srgbClr val="004651"/>
                </a:solidFill>
                <a:latin typeface="Arimo"/>
              </a:rPr>
              <a:t>: </a:t>
            </a:r>
            <a:r>
              <a:rPr lang="en-US" sz="2000" u="sng" dirty="0">
                <a:solidFill>
                  <a:srgbClr val="004651"/>
                </a:solidFill>
                <a:latin typeface="Arimo"/>
                <a:hlinkClick r:id="rId4" tooltip="https://finanzasostenibile.it/wp-content/uploads/2021/09/Tassonomia-europea_WEB.pdf"/>
              </a:rPr>
              <a:t>https://finanzasostenibile.it/wp-content/uploads/2021/09/Tassonomia-europea_WEB.pdf</a:t>
            </a:r>
          </a:p>
        </p:txBody>
      </p:sp>
      <p:sp>
        <p:nvSpPr>
          <p:cNvPr id="10" name="TextBox 10"/>
          <p:cNvSpPr txBox="1"/>
          <p:nvPr/>
        </p:nvSpPr>
        <p:spPr>
          <a:xfrm>
            <a:off x="1029891" y="3550319"/>
            <a:ext cx="12543011" cy="349250"/>
          </a:xfrm>
          <a:prstGeom prst="rect">
            <a:avLst/>
          </a:prstGeom>
        </p:spPr>
        <p:txBody>
          <a:bodyPr lIns="0" tIns="0" rIns="0" bIns="0" rtlCol="0" anchor="t">
            <a:spAutoFit/>
          </a:bodyPr>
          <a:lstStyle/>
          <a:p>
            <a:pPr marL="0" lvl="0" indent="0" algn="just">
              <a:lnSpc>
                <a:spcPts val="2800"/>
              </a:lnSpc>
              <a:spcBef>
                <a:spcPct val="0"/>
              </a:spcBef>
            </a:pPr>
            <a:r>
              <a:rPr lang="en-US" sz="2000" dirty="0">
                <a:solidFill>
                  <a:srgbClr val="004651"/>
                </a:solidFill>
                <a:latin typeface="Arimo"/>
              </a:rPr>
              <a:t>REGOLAMENTO (UE) 2020/852: </a:t>
            </a:r>
            <a:r>
              <a:rPr lang="en-US" sz="2000" u="sng" strike="noStrike" dirty="0">
                <a:solidFill>
                  <a:srgbClr val="004651"/>
                </a:solidFill>
                <a:latin typeface="Arimo"/>
                <a:hlinkClick r:id="rId5" tooltip="https://eur-lex.europa.eu/legal-content/IT/TXT/PDF/?uri=CELEX:32020R0852"/>
              </a:rPr>
              <a:t>https://eur-lex.europa.eu/legal-content/IT/TXT/PDF/?uri=CELEX:32020R0852</a:t>
            </a:r>
          </a:p>
        </p:txBody>
      </p:sp>
      <p:sp>
        <p:nvSpPr>
          <p:cNvPr id="11" name="TextBox 11"/>
          <p:cNvSpPr txBox="1"/>
          <p:nvPr/>
        </p:nvSpPr>
        <p:spPr>
          <a:xfrm>
            <a:off x="1029891" y="3981230"/>
            <a:ext cx="11992868" cy="349250"/>
          </a:xfrm>
          <a:prstGeom prst="rect">
            <a:avLst/>
          </a:prstGeom>
        </p:spPr>
        <p:txBody>
          <a:bodyPr lIns="0" tIns="0" rIns="0" bIns="0" rtlCol="0" anchor="t">
            <a:spAutoFit/>
          </a:bodyPr>
          <a:lstStyle/>
          <a:p>
            <a:pPr algn="just">
              <a:lnSpc>
                <a:spcPts val="2800"/>
              </a:lnSpc>
            </a:pPr>
            <a:r>
              <a:rPr lang="en-US" sz="2000" dirty="0">
                <a:solidFill>
                  <a:srgbClr val="004651"/>
                </a:solidFill>
                <a:latin typeface="Arimo"/>
              </a:rPr>
              <a:t>DIRETTIVA (UE) 2022/2464: </a:t>
            </a:r>
            <a:r>
              <a:rPr lang="en-US" sz="2000" u="sng" dirty="0">
                <a:solidFill>
                  <a:srgbClr val="004651"/>
                </a:solidFill>
                <a:latin typeface="Arimo"/>
                <a:hlinkClick r:id="rId6" tooltip="https://eur-lex.europa.eu/legal-content/IT/TXT/PDF/?uri=CELEX:32022L2464"/>
              </a:rPr>
              <a:t>https://eur-lex.europa.eu/legal-content/IT/TXT/PDF/?uri=CELEX:32022L2464</a:t>
            </a:r>
          </a:p>
        </p:txBody>
      </p:sp>
      <p:sp>
        <p:nvSpPr>
          <p:cNvPr id="12" name="TextBox 12"/>
          <p:cNvSpPr txBox="1"/>
          <p:nvPr/>
        </p:nvSpPr>
        <p:spPr>
          <a:xfrm>
            <a:off x="9139238" y="4274503"/>
            <a:ext cx="9525" cy="1566544"/>
          </a:xfrm>
          <a:prstGeom prst="rect">
            <a:avLst/>
          </a:prstGeom>
        </p:spPr>
        <p:txBody>
          <a:bodyPr lIns="0" tIns="0" rIns="0" bIns="0" rtlCol="0" anchor="t">
            <a:spAutoFit/>
          </a:bodyPr>
          <a:lstStyle/>
          <a:p>
            <a:pPr algn="ctr">
              <a:lnSpc>
                <a:spcPts val="12880"/>
              </a:lnSpc>
            </a:pPr>
            <a:endParaRPr/>
          </a:p>
        </p:txBody>
      </p:sp>
      <p:sp>
        <p:nvSpPr>
          <p:cNvPr id="13" name="TextBox 13"/>
          <p:cNvSpPr txBox="1"/>
          <p:nvPr/>
        </p:nvSpPr>
        <p:spPr>
          <a:xfrm>
            <a:off x="1029891" y="4412142"/>
            <a:ext cx="11420921" cy="349250"/>
          </a:xfrm>
          <a:prstGeom prst="rect">
            <a:avLst/>
          </a:prstGeom>
        </p:spPr>
        <p:txBody>
          <a:bodyPr lIns="0" tIns="0" rIns="0" bIns="0" rtlCol="0" anchor="t">
            <a:spAutoFit/>
          </a:bodyPr>
          <a:lstStyle/>
          <a:p>
            <a:pPr marL="0" lvl="0" indent="0" algn="just">
              <a:lnSpc>
                <a:spcPts val="2800"/>
              </a:lnSpc>
              <a:spcBef>
                <a:spcPct val="0"/>
              </a:spcBef>
            </a:pPr>
            <a:r>
              <a:rPr lang="en-US" sz="2000" dirty="0" err="1">
                <a:solidFill>
                  <a:srgbClr val="004651"/>
                </a:solidFill>
                <a:latin typeface="Arimo"/>
              </a:rPr>
              <a:t>Tassonomia</a:t>
            </a:r>
            <a:r>
              <a:rPr lang="en-US" sz="2000" dirty="0">
                <a:solidFill>
                  <a:srgbClr val="004651"/>
                </a:solidFill>
                <a:latin typeface="Arimo"/>
              </a:rPr>
              <a:t>: </a:t>
            </a:r>
            <a:r>
              <a:rPr lang="en-US" sz="2000" u="sng" strike="noStrike" dirty="0">
                <a:solidFill>
                  <a:srgbClr val="004651"/>
                </a:solidFill>
                <a:latin typeface="Arimo"/>
                <a:hlinkClick r:id="rId7" tooltip="https://aplanet.org/it/risorse/tutto-quello-che-devi-sapere-sulla-nuova-tassonomia-dellue/"/>
              </a:rPr>
              <a:t>https://aplanet.org/it/risorse/tutto-quello-che-devi-sapere-sulla-nuova-tassonomia-dellue/</a:t>
            </a:r>
          </a:p>
        </p:txBody>
      </p:sp>
      <p:sp>
        <p:nvSpPr>
          <p:cNvPr id="14" name="TextBox 14"/>
          <p:cNvSpPr txBox="1"/>
          <p:nvPr/>
        </p:nvSpPr>
        <p:spPr>
          <a:xfrm>
            <a:off x="1029891" y="4843054"/>
            <a:ext cx="16230600" cy="686791"/>
          </a:xfrm>
          <a:prstGeom prst="rect">
            <a:avLst/>
          </a:prstGeom>
        </p:spPr>
        <p:txBody>
          <a:bodyPr lIns="0" tIns="0" rIns="0" bIns="0" rtlCol="0" anchor="t">
            <a:spAutoFit/>
          </a:bodyPr>
          <a:lstStyle/>
          <a:p>
            <a:pPr marL="0" lvl="0" indent="0" algn="just">
              <a:lnSpc>
                <a:spcPts val="2800"/>
              </a:lnSpc>
              <a:spcBef>
                <a:spcPct val="0"/>
              </a:spcBef>
            </a:pPr>
            <a:r>
              <a:rPr lang="en-US" sz="2000" dirty="0">
                <a:solidFill>
                  <a:srgbClr val="004651"/>
                </a:solidFill>
                <a:latin typeface="Arimo"/>
              </a:rPr>
              <a:t>Corporate sustainability due diligence: </a:t>
            </a:r>
            <a:r>
              <a:rPr lang="en-US" sz="2000" u="sng" strike="noStrike" dirty="0">
                <a:solidFill>
                  <a:srgbClr val="0000FF"/>
                </a:solidFill>
                <a:latin typeface="Arimo"/>
                <a:hlinkClick r:id="rId8" tooltip="https://commission.europa.eu/business-economy-euro/doing-business-eu/corporate-sustainability-due-diligence_en">
                  <a:extLst>
                    <a:ext uri="{A12FA001-AC4F-418D-AE19-62706E023703}">
                      <ahyp:hlinkClr xmlns:ahyp="http://schemas.microsoft.com/office/drawing/2018/hyperlinkcolor" val="tx"/>
                    </a:ext>
                  </a:extLst>
                </a:hlinkClick>
              </a:rPr>
              <a:t>https://commission.europa.eu/business-economy-euro/doing-business-eu/corporate-sustainability-due-diligence_en</a:t>
            </a:r>
          </a:p>
        </p:txBody>
      </p:sp>
      <p:sp>
        <p:nvSpPr>
          <p:cNvPr id="15" name="TextBox 15"/>
          <p:cNvSpPr txBox="1"/>
          <p:nvPr/>
        </p:nvSpPr>
        <p:spPr>
          <a:xfrm>
            <a:off x="1029891" y="5626391"/>
            <a:ext cx="16230600" cy="701675"/>
          </a:xfrm>
          <a:prstGeom prst="rect">
            <a:avLst/>
          </a:prstGeom>
        </p:spPr>
        <p:txBody>
          <a:bodyPr lIns="0" tIns="0" rIns="0" bIns="0" rtlCol="0" anchor="t">
            <a:spAutoFit/>
          </a:bodyPr>
          <a:lstStyle/>
          <a:p>
            <a:pPr marL="0" lvl="0" indent="0" algn="just">
              <a:lnSpc>
                <a:spcPts val="2800"/>
              </a:lnSpc>
              <a:spcBef>
                <a:spcPct val="0"/>
              </a:spcBef>
            </a:pPr>
            <a:r>
              <a:rPr lang="en-US" sz="2000" dirty="0">
                <a:solidFill>
                  <a:srgbClr val="004651"/>
                </a:solidFill>
                <a:latin typeface="Arimo"/>
              </a:rPr>
              <a:t>Corporate sustainability due diligence: </a:t>
            </a:r>
            <a:r>
              <a:rPr lang="en-US" sz="2000" u="sng" strike="noStrike" dirty="0">
                <a:solidFill>
                  <a:srgbClr val="004651"/>
                </a:solidFill>
                <a:latin typeface="Arimo"/>
                <a:hlinkClick r:id="rId9" tooltip="https://www.europarl.europa.eu/legislative-train/theme-an-economy-that-works-for-people/file-legislative-proposal-on-sustainable-corporate-governance"/>
              </a:rPr>
              <a:t>https://www.europarl.europa.eu/legislative-train/theme-an-economy-that-works-for-people/file-legislative-proposal-on-sustainable-corporate-governance</a:t>
            </a:r>
          </a:p>
        </p:txBody>
      </p:sp>
      <p:sp>
        <p:nvSpPr>
          <p:cNvPr id="16" name="TextBox 16"/>
          <p:cNvSpPr txBox="1"/>
          <p:nvPr/>
        </p:nvSpPr>
        <p:spPr>
          <a:xfrm>
            <a:off x="1029891" y="6409727"/>
            <a:ext cx="15825118" cy="349250"/>
          </a:xfrm>
          <a:prstGeom prst="rect">
            <a:avLst/>
          </a:prstGeom>
        </p:spPr>
        <p:txBody>
          <a:bodyPr lIns="0" tIns="0" rIns="0" bIns="0" rtlCol="0" anchor="t">
            <a:spAutoFit/>
          </a:bodyPr>
          <a:lstStyle/>
          <a:p>
            <a:pPr marL="0" lvl="0" indent="0" algn="just">
              <a:lnSpc>
                <a:spcPts val="2800"/>
              </a:lnSpc>
              <a:spcBef>
                <a:spcPct val="0"/>
              </a:spcBef>
            </a:pPr>
            <a:r>
              <a:rPr lang="en-US" sz="2000" dirty="0">
                <a:solidFill>
                  <a:srgbClr val="004651"/>
                </a:solidFill>
                <a:latin typeface="Arimo"/>
                <a:ea typeface="Arimo"/>
              </a:rPr>
              <a:t>Carbon Removal C﻿ertification: </a:t>
            </a:r>
            <a:r>
              <a:rPr lang="en-US" sz="2000" u="sng" strike="noStrike" dirty="0">
                <a:solidFill>
                  <a:srgbClr val="004651"/>
                </a:solidFill>
                <a:latin typeface="Arimo"/>
                <a:hlinkClick r:id="rId10" tooltip="https://www.europarl.europa.eu/legislative-train/theme-a-european-green-deal/file-carbon-removal-certification"/>
              </a:rPr>
              <a:t>https://www.europarl.europa.eu/legislative-train/theme-a-european-green-deal/file-carbon-removal-certification</a:t>
            </a:r>
          </a:p>
        </p:txBody>
      </p:sp>
      <p:sp>
        <p:nvSpPr>
          <p:cNvPr id="17" name="TextBox 17"/>
          <p:cNvSpPr txBox="1"/>
          <p:nvPr/>
        </p:nvSpPr>
        <p:spPr>
          <a:xfrm>
            <a:off x="1029891" y="6840639"/>
            <a:ext cx="16225838" cy="349250"/>
          </a:xfrm>
          <a:prstGeom prst="rect">
            <a:avLst/>
          </a:prstGeom>
        </p:spPr>
        <p:txBody>
          <a:bodyPr lIns="0" tIns="0" rIns="0" bIns="0" rtlCol="0" anchor="t">
            <a:spAutoFit/>
          </a:bodyPr>
          <a:lstStyle/>
          <a:p>
            <a:pPr marL="0" lvl="0" indent="0" algn="just">
              <a:lnSpc>
                <a:spcPts val="2800"/>
              </a:lnSpc>
              <a:spcBef>
                <a:spcPct val="0"/>
              </a:spcBef>
            </a:pPr>
            <a:r>
              <a:rPr lang="en-US" sz="2000" dirty="0">
                <a:solidFill>
                  <a:srgbClr val="004651"/>
                </a:solidFill>
                <a:latin typeface="Arimo"/>
                <a:ea typeface="Arimo"/>
              </a:rPr>
              <a:t>Carbon Removal C﻿ertification: </a:t>
            </a:r>
            <a:r>
              <a:rPr lang="en-US" sz="2000" u="sng" dirty="0">
                <a:solidFill>
                  <a:srgbClr val="004651"/>
                </a:solidFill>
                <a:latin typeface="Arimo"/>
                <a:hlinkClick r:id="rId11" tooltip="https://climate.ec.europa.eu/eu-action/sustainable-carbon-cycles/carbon-removal-certification_en"/>
              </a:rPr>
              <a:t>https://climate.ec.europa.eu/eu-action/sustainable-carbon-cycles/carbon-removal-certification_en</a:t>
            </a:r>
          </a:p>
        </p:txBody>
      </p:sp>
      <p:sp>
        <p:nvSpPr>
          <p:cNvPr id="18" name="TextBox 18"/>
          <p:cNvSpPr txBox="1"/>
          <p:nvPr/>
        </p:nvSpPr>
        <p:spPr>
          <a:xfrm>
            <a:off x="1029890" y="7309651"/>
            <a:ext cx="16225837" cy="1228725"/>
          </a:xfrm>
          <a:prstGeom prst="rect">
            <a:avLst/>
          </a:prstGeom>
        </p:spPr>
        <p:txBody>
          <a:bodyPr wrap="square" lIns="0" tIns="0" rIns="0" bIns="0" rtlCol="0" anchor="t">
            <a:spAutoFit/>
          </a:bodyPr>
          <a:lstStyle/>
          <a:p>
            <a:pPr algn="just">
              <a:spcBef>
                <a:spcPct val="0"/>
              </a:spcBef>
            </a:pPr>
            <a:r>
              <a:rPr lang="en-US" sz="2000" dirty="0">
                <a:solidFill>
                  <a:srgbClr val="004651"/>
                </a:solidFill>
                <a:latin typeface="Arimo"/>
              </a:rPr>
              <a:t>Green Claims :</a:t>
            </a:r>
          </a:p>
          <a:p>
            <a:pPr algn="just">
              <a:spcBef>
                <a:spcPct val="0"/>
              </a:spcBef>
            </a:pPr>
            <a:r>
              <a:rPr lang="en-US" sz="2000" dirty="0" err="1">
                <a:solidFill>
                  <a:srgbClr val="004651"/>
                </a:solidFill>
                <a:latin typeface="Arimo"/>
              </a:rPr>
              <a:t>Commissione</a:t>
            </a:r>
            <a:r>
              <a:rPr lang="en-US" sz="2000" dirty="0">
                <a:solidFill>
                  <a:srgbClr val="004651"/>
                </a:solidFill>
                <a:latin typeface="Arimo"/>
              </a:rPr>
              <a:t>: </a:t>
            </a:r>
            <a:r>
              <a:rPr lang="en-US" sz="2000" u="sng" dirty="0">
                <a:solidFill>
                  <a:srgbClr val="004651"/>
                </a:solidFill>
                <a:latin typeface="Arimo"/>
                <a:hlinkClick r:id="rId12" tooltip="https://environment.ec.europa.eu/topics/circular-economy/green-claims_en"/>
              </a:rPr>
              <a:t>https://environment.ec.europa.eu/topics/circular-economy/green-claims_en</a:t>
            </a:r>
          </a:p>
          <a:p>
            <a:pPr algn="just">
              <a:spcBef>
                <a:spcPct val="0"/>
              </a:spcBef>
            </a:pPr>
            <a:r>
              <a:rPr lang="en-US" sz="2000" dirty="0" err="1">
                <a:solidFill>
                  <a:srgbClr val="004651"/>
                </a:solidFill>
                <a:latin typeface="Arimo"/>
              </a:rPr>
              <a:t>Parlamento</a:t>
            </a:r>
            <a:r>
              <a:rPr lang="en-US" sz="2000" dirty="0">
                <a:solidFill>
                  <a:srgbClr val="004651"/>
                </a:solidFill>
                <a:latin typeface="Arimo"/>
              </a:rPr>
              <a:t>:</a:t>
            </a:r>
            <a:r>
              <a:rPr lang="en-US" sz="2000" u="sng" dirty="0">
                <a:solidFill>
                  <a:srgbClr val="004651"/>
                </a:solidFill>
                <a:latin typeface="Arimo"/>
                <a:hlinkClick r:id="rId13" tooltip="https://www.europarl.europa.eu/legislative-train/theme-a-european-green-deal/file-substantiating-green-claims"/>
              </a:rPr>
              <a:t> https://www.europarl.europa.eu/legislative-train/theme-a-european-green-deal/file-substantiating-green-claims</a:t>
            </a:r>
          </a:p>
          <a:p>
            <a:pPr algn="just">
              <a:spcBef>
                <a:spcPct val="0"/>
              </a:spcBef>
            </a:pPr>
            <a:r>
              <a:rPr lang="en-US" sz="2000" dirty="0">
                <a:solidFill>
                  <a:srgbClr val="004651"/>
                </a:solidFill>
                <a:latin typeface="Arimo"/>
              </a:rPr>
              <a:t>Aggiornamento: </a:t>
            </a:r>
            <a:r>
              <a:rPr lang="en-US" sz="2000" u="sng" dirty="0">
                <a:solidFill>
                  <a:srgbClr val="004651"/>
                </a:solidFill>
                <a:latin typeface="Arimo"/>
                <a:hlinkClick r:id="rId14" tooltip="https://www.europarl.europa.eu/pdfs/news/expert/2024/2/press_release/20240212IPR17624/20240212IPR17624_en"/>
              </a:rPr>
              <a:t>https://www.europarl.europa.eu/pdfs/news/expert/2024/2/press_release/20240212IPR17624/20240212IPR17624_en</a:t>
            </a:r>
            <a:r>
              <a:rPr lang="en-US" sz="2000" dirty="0">
                <a:solidFill>
                  <a:srgbClr val="004651"/>
                </a:solidFill>
                <a:latin typeface="Arimo"/>
                <a:hlinkClick r:id="rId14" tooltip="https://www.europarl.europa.eu/pdfs/news/expert/2024/2/press_release/20240212IPR17624/20240212IPR17624_en"/>
              </a:rPr>
              <a:t>.pdf</a:t>
            </a:r>
            <a:endParaRPr lang="en-US" sz="2000" dirty="0">
              <a:solidFill>
                <a:srgbClr val="004651"/>
              </a:solidFill>
              <a:latin typeface="Arimo"/>
            </a:endParaRPr>
          </a:p>
        </p:txBody>
      </p:sp>
      <p:sp>
        <p:nvSpPr>
          <p:cNvPr id="19" name="TextBox 19"/>
          <p:cNvSpPr txBox="1"/>
          <p:nvPr/>
        </p:nvSpPr>
        <p:spPr>
          <a:xfrm>
            <a:off x="1029891" y="8620038"/>
            <a:ext cx="12932941" cy="349250"/>
          </a:xfrm>
          <a:prstGeom prst="rect">
            <a:avLst/>
          </a:prstGeom>
        </p:spPr>
        <p:txBody>
          <a:bodyPr lIns="0" tIns="0" rIns="0" bIns="0" rtlCol="0" anchor="t">
            <a:spAutoFit/>
          </a:bodyPr>
          <a:lstStyle/>
          <a:p>
            <a:pPr algn="just">
              <a:lnSpc>
                <a:spcPts val="2800"/>
              </a:lnSpc>
            </a:pPr>
            <a:r>
              <a:rPr lang="en-US" sz="2000" dirty="0">
                <a:solidFill>
                  <a:srgbClr val="004651"/>
                </a:solidFill>
                <a:latin typeface="Arimo"/>
              </a:rPr>
              <a:t>Green Deal: </a:t>
            </a:r>
            <a:r>
              <a:rPr lang="en-US" sz="2000" u="sng" dirty="0">
                <a:solidFill>
                  <a:srgbClr val="004651"/>
                </a:solidFill>
                <a:latin typeface="Arimo"/>
                <a:hlinkClick r:id="rId15" tooltip="https://www.europarl.europa.eu/RegData/etudes/IDAN/2023/751445/EPRS_IDA(2023)751445_EN.pdf"/>
              </a:rPr>
              <a:t>https://www.europarl.europa.eu/RegData/etudes/IDAN/2023/751445/EPRS_IDA(2023)751445_EN.pdf</a:t>
            </a:r>
          </a:p>
        </p:txBody>
      </p:sp>
      <p:sp>
        <p:nvSpPr>
          <p:cNvPr id="22" name="CasellaDiTesto 21">
            <a:extLst>
              <a:ext uri="{FF2B5EF4-FFF2-40B4-BE49-F238E27FC236}">
                <a16:creationId xmlns:a16="http://schemas.microsoft.com/office/drawing/2014/main" id="{E89636DD-49D0-EE4C-3C0B-A7B2096C0227}"/>
              </a:ext>
            </a:extLst>
          </p:cNvPr>
          <p:cNvSpPr txBox="1"/>
          <p:nvPr/>
        </p:nvSpPr>
        <p:spPr>
          <a:xfrm>
            <a:off x="1028700" y="9050950"/>
            <a:ext cx="16877109" cy="327718"/>
          </a:xfrm>
          <a:prstGeom prst="rect">
            <a:avLst/>
          </a:prstGeom>
        </p:spPr>
        <p:txBody>
          <a:bodyPr wrap="square" lIns="0" tIns="0" rIns="0" bIns="0" rtlCol="0" anchor="t">
            <a:spAutoFit/>
          </a:bodyPr>
          <a:lstStyle>
            <a:defPPr>
              <a:defRPr lang="en-US"/>
            </a:defPPr>
            <a:lvl1pPr algn="just">
              <a:lnSpc>
                <a:spcPts val="2800"/>
              </a:lnSpc>
              <a:defRPr sz="2000">
                <a:solidFill>
                  <a:srgbClr val="004651"/>
                </a:solidFill>
                <a:latin typeface="Arimo"/>
              </a:defRPr>
            </a:lvl1pPr>
          </a:lstStyle>
          <a:p>
            <a:r>
              <a:rPr lang="it-IT" dirty="0"/>
              <a:t>Accordo UE framework di certificazione: </a:t>
            </a:r>
            <a:r>
              <a:rPr lang="it-IT" dirty="0">
                <a:hlinkClick r:id="rId16"/>
              </a:rPr>
              <a:t>https://www.esg360.it/esg-world/rimozione-del-carbonio-accordo-ue-su-un-framework-di-certificazione/</a:t>
            </a:r>
            <a:endParaRPr lang="it-IT"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4651"/>
        </a:solidFill>
        <a:effectLst/>
      </p:bgPr>
    </p:bg>
    <p:spTree>
      <p:nvGrpSpPr>
        <p:cNvPr id="1" name="">
          <a:extLst>
            <a:ext uri="{FF2B5EF4-FFF2-40B4-BE49-F238E27FC236}">
              <a16:creationId xmlns:a16="http://schemas.microsoft.com/office/drawing/2014/main" id="{025F5EF5-5FAF-9941-F555-4BF2C2EC889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6B39B29-9190-CD8D-84A6-072ED533610E}"/>
              </a:ext>
            </a:extLst>
          </p:cNvPr>
          <p:cNvSpPr txBox="1"/>
          <p:nvPr/>
        </p:nvSpPr>
        <p:spPr>
          <a:xfrm>
            <a:off x="1524000" y="4455621"/>
            <a:ext cx="14096999" cy="4847481"/>
          </a:xfrm>
          <a:prstGeom prst="rect">
            <a:avLst/>
          </a:prstGeom>
        </p:spPr>
        <p:txBody>
          <a:bodyPr wrap="square" lIns="0" tIns="0" rIns="0" bIns="0" rtlCol="0" anchor="t">
            <a:spAutoFit/>
          </a:bodyPr>
          <a:lstStyle/>
          <a:p>
            <a:r>
              <a:rPr lang="it-IT" sz="4500">
                <a:solidFill>
                  <a:srgbClr val="A4E473"/>
                </a:solidFill>
                <a:latin typeface="Fira Sans Bold"/>
              </a:rPr>
              <a:t>È </a:t>
            </a:r>
            <a:r>
              <a:rPr lang="it-IT" sz="4500" dirty="0">
                <a:solidFill>
                  <a:srgbClr val="A4E473"/>
                </a:solidFill>
                <a:latin typeface="Fira Sans Bold"/>
              </a:rPr>
              <a:t>che è scesa la notte e i Barbari non arrivano.</a:t>
            </a:r>
            <a:br>
              <a:rPr lang="it-IT" sz="4500" dirty="0">
                <a:solidFill>
                  <a:srgbClr val="A4E473"/>
                </a:solidFill>
                <a:latin typeface="Fira Sans Bold"/>
              </a:rPr>
            </a:br>
            <a:r>
              <a:rPr lang="it-IT" sz="4500" dirty="0">
                <a:solidFill>
                  <a:srgbClr val="A4E473"/>
                </a:solidFill>
                <a:latin typeface="Fira Sans Bold"/>
              </a:rPr>
              <a:t>E della gente è venuta dalle frontiere dicendo che non ci sono affatto Barbari...</a:t>
            </a:r>
            <a:br>
              <a:rPr lang="it-IT" sz="4500" dirty="0">
                <a:solidFill>
                  <a:srgbClr val="A4E473"/>
                </a:solidFill>
                <a:latin typeface="Fira Sans Bold"/>
              </a:rPr>
            </a:br>
            <a:r>
              <a:rPr lang="it-IT" sz="4500" dirty="0">
                <a:solidFill>
                  <a:srgbClr val="A4E473"/>
                </a:solidFill>
                <a:latin typeface="Fira Sans Bold"/>
              </a:rPr>
              <a:t>E ora, che sarà di noi senza Barbari?</a:t>
            </a:r>
            <a:br>
              <a:rPr lang="it-IT" sz="4500" dirty="0">
                <a:solidFill>
                  <a:srgbClr val="A4E473"/>
                </a:solidFill>
                <a:latin typeface="Fira Sans Bold"/>
              </a:rPr>
            </a:br>
            <a:r>
              <a:rPr lang="it-IT" sz="4500" dirty="0">
                <a:solidFill>
                  <a:srgbClr val="A4E473"/>
                </a:solidFill>
                <a:latin typeface="Fira Sans Bold"/>
              </a:rPr>
              <a:t>Loro erano una soluzione. </a:t>
            </a:r>
          </a:p>
          <a:p>
            <a:r>
              <a:rPr lang="it-IT" sz="4500" dirty="0">
                <a:solidFill>
                  <a:srgbClr val="A4E473"/>
                </a:solidFill>
                <a:latin typeface="Fira Sans Bold"/>
              </a:rPr>
              <a:t>									</a:t>
            </a:r>
            <a:r>
              <a:rPr lang="it-IT" sz="3200" dirty="0">
                <a:solidFill>
                  <a:srgbClr val="A4E473"/>
                </a:solidFill>
                <a:latin typeface="Fira Sans Bold"/>
              </a:rPr>
              <a:t>(Konstantinos Kavafis)</a:t>
            </a:r>
            <a:endParaRPr lang="en-GB" sz="3200" dirty="0">
              <a:solidFill>
                <a:srgbClr val="A4E473"/>
              </a:solidFill>
              <a:latin typeface="Fira Sans Bold"/>
            </a:endParaRPr>
          </a:p>
          <a:p>
            <a:endParaRPr lang="en-US" sz="4500" dirty="0">
              <a:solidFill>
                <a:srgbClr val="A4E473"/>
              </a:solidFill>
              <a:latin typeface="Fira Sans Bold"/>
            </a:endParaRPr>
          </a:p>
        </p:txBody>
      </p:sp>
      <p:grpSp>
        <p:nvGrpSpPr>
          <p:cNvPr id="9" name="Group 9">
            <a:extLst>
              <a:ext uri="{FF2B5EF4-FFF2-40B4-BE49-F238E27FC236}">
                <a16:creationId xmlns:a16="http://schemas.microsoft.com/office/drawing/2014/main" id="{073CE1F7-FB97-1E1F-A0BB-A66E7BF377AD}"/>
              </a:ext>
            </a:extLst>
          </p:cNvPr>
          <p:cNvGrpSpPr/>
          <p:nvPr/>
        </p:nvGrpSpPr>
        <p:grpSpPr>
          <a:xfrm>
            <a:off x="15849600" y="2929318"/>
            <a:ext cx="3632950" cy="3052606"/>
            <a:chOff x="0" y="0"/>
            <a:chExt cx="3619627" cy="3134614"/>
          </a:xfrm>
        </p:grpSpPr>
        <p:sp>
          <p:nvSpPr>
            <p:cNvPr id="10" name="Freeform 10">
              <a:extLst>
                <a:ext uri="{FF2B5EF4-FFF2-40B4-BE49-F238E27FC236}">
                  <a16:creationId xmlns:a16="http://schemas.microsoft.com/office/drawing/2014/main" id="{B87E8951-CAC1-4B3F-6C89-2BCA702289EE}"/>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FFFFFF"/>
            </a:solidFill>
          </p:spPr>
          <p:txBody>
            <a:bodyPr/>
            <a:lstStyle/>
            <a:p>
              <a:endParaRPr lang="it-IT"/>
            </a:p>
          </p:txBody>
        </p:sp>
      </p:grpSp>
      <p:grpSp>
        <p:nvGrpSpPr>
          <p:cNvPr id="11" name="Group 11">
            <a:extLst>
              <a:ext uri="{FF2B5EF4-FFF2-40B4-BE49-F238E27FC236}">
                <a16:creationId xmlns:a16="http://schemas.microsoft.com/office/drawing/2014/main" id="{AE19101D-105B-4CF1-3ED1-932119685144}"/>
              </a:ext>
            </a:extLst>
          </p:cNvPr>
          <p:cNvGrpSpPr/>
          <p:nvPr/>
        </p:nvGrpSpPr>
        <p:grpSpPr>
          <a:xfrm>
            <a:off x="11424283" y="0"/>
            <a:ext cx="5125934" cy="4307093"/>
            <a:chOff x="0" y="0"/>
            <a:chExt cx="3619627" cy="3134614"/>
          </a:xfrm>
        </p:grpSpPr>
        <p:sp>
          <p:nvSpPr>
            <p:cNvPr id="12" name="Freeform 12">
              <a:extLst>
                <a:ext uri="{FF2B5EF4-FFF2-40B4-BE49-F238E27FC236}">
                  <a16:creationId xmlns:a16="http://schemas.microsoft.com/office/drawing/2014/main" id="{61A06CC1-AA8F-E745-0664-24078ABE27AA}"/>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13" name="Group 13">
            <a:extLst>
              <a:ext uri="{FF2B5EF4-FFF2-40B4-BE49-F238E27FC236}">
                <a16:creationId xmlns:a16="http://schemas.microsoft.com/office/drawing/2014/main" id="{0C7E5280-85C2-7036-D35E-5B4603A287AB}"/>
              </a:ext>
            </a:extLst>
          </p:cNvPr>
          <p:cNvGrpSpPr/>
          <p:nvPr/>
        </p:nvGrpSpPr>
        <p:grpSpPr>
          <a:xfrm>
            <a:off x="11386595" y="-820870"/>
            <a:ext cx="3027346" cy="2543744"/>
            <a:chOff x="0" y="0"/>
            <a:chExt cx="3619627" cy="3134614"/>
          </a:xfrm>
        </p:grpSpPr>
        <p:sp>
          <p:nvSpPr>
            <p:cNvPr id="14" name="Freeform 14">
              <a:extLst>
                <a:ext uri="{FF2B5EF4-FFF2-40B4-BE49-F238E27FC236}">
                  <a16:creationId xmlns:a16="http://schemas.microsoft.com/office/drawing/2014/main" id="{22E53720-D182-C480-090E-F63F0483AA83}"/>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spTree>
    <p:extLst>
      <p:ext uri="{BB962C8B-B14F-4D97-AF65-F5344CB8AC3E}">
        <p14:creationId xmlns:p14="http://schemas.microsoft.com/office/powerpoint/2010/main" val="3928094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4151770" y="4201140"/>
            <a:ext cx="7027514" cy="6085860"/>
            <a:chOff x="0" y="0"/>
            <a:chExt cx="3619627" cy="3134614"/>
          </a:xfrm>
        </p:grpSpPr>
        <p:sp>
          <p:nvSpPr>
            <p:cNvPr id="3" name="Freeform 3"/>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4" name="Group 4"/>
          <p:cNvGrpSpPr/>
          <p:nvPr/>
        </p:nvGrpSpPr>
        <p:grpSpPr>
          <a:xfrm>
            <a:off x="9859850" y="563974"/>
            <a:ext cx="4961246" cy="4296462"/>
            <a:chOff x="0" y="0"/>
            <a:chExt cx="3619627" cy="3134614"/>
          </a:xfrm>
        </p:grpSpPr>
        <p:sp>
          <p:nvSpPr>
            <p:cNvPr id="5" name="Freeform 5"/>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6" name="Group 6"/>
          <p:cNvGrpSpPr/>
          <p:nvPr/>
        </p:nvGrpSpPr>
        <p:grpSpPr>
          <a:xfrm>
            <a:off x="10345997" y="2120110"/>
            <a:ext cx="7611546" cy="6591255"/>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29699" r="-274"/>
              </a:stretch>
            </a:blipFill>
          </p:spPr>
          <p:txBody>
            <a:bodyPr/>
            <a:lstStyle/>
            <a:p>
              <a:endParaRPr lang="it-IT"/>
            </a:p>
          </p:txBody>
        </p:sp>
      </p:grpSp>
      <p:sp>
        <p:nvSpPr>
          <p:cNvPr id="8" name="Freeform 8"/>
          <p:cNvSpPr/>
          <p:nvPr/>
        </p:nvSpPr>
        <p:spPr>
          <a:xfrm>
            <a:off x="1028700" y="1028700"/>
            <a:ext cx="3276874" cy="1653625"/>
          </a:xfrm>
          <a:custGeom>
            <a:avLst/>
            <a:gdLst/>
            <a:ahLst/>
            <a:cxnLst/>
            <a:rect l="l" t="t" r="r" b="b"/>
            <a:pathLst>
              <a:path w="3276874" h="1653625">
                <a:moveTo>
                  <a:pt x="0" y="0"/>
                </a:moveTo>
                <a:lnTo>
                  <a:pt x="3276874" y="0"/>
                </a:lnTo>
                <a:lnTo>
                  <a:pt x="3276874" y="1653625"/>
                </a:lnTo>
                <a:lnTo>
                  <a:pt x="0" y="1653625"/>
                </a:lnTo>
                <a:lnTo>
                  <a:pt x="0" y="0"/>
                </a:lnTo>
                <a:close/>
              </a:path>
            </a:pathLst>
          </a:custGeom>
          <a:blipFill>
            <a:blip r:embed="rId3"/>
            <a:stretch>
              <a:fillRect l="-8609" t="-36308" b="-35870"/>
            </a:stretch>
          </a:blipFill>
        </p:spPr>
        <p:txBody>
          <a:bodyPr/>
          <a:lstStyle/>
          <a:p>
            <a:endParaRPr lang="it-IT"/>
          </a:p>
        </p:txBody>
      </p:sp>
      <p:sp>
        <p:nvSpPr>
          <p:cNvPr id="9" name="TextBox 9"/>
          <p:cNvSpPr txBox="1"/>
          <p:nvPr/>
        </p:nvSpPr>
        <p:spPr>
          <a:xfrm>
            <a:off x="1028700" y="3574562"/>
            <a:ext cx="7784689" cy="2571750"/>
          </a:xfrm>
          <a:prstGeom prst="rect">
            <a:avLst/>
          </a:prstGeom>
        </p:spPr>
        <p:txBody>
          <a:bodyPr lIns="0" tIns="0" rIns="0" bIns="0" rtlCol="0" anchor="t">
            <a:spAutoFit/>
          </a:bodyPr>
          <a:lstStyle/>
          <a:p>
            <a:pPr>
              <a:lnSpc>
                <a:spcPts val="10199"/>
              </a:lnSpc>
              <a:spcBef>
                <a:spcPct val="0"/>
              </a:spcBef>
            </a:pPr>
            <a:r>
              <a:rPr lang="en-US" sz="8499" spc="-84" dirty="0" err="1">
                <a:solidFill>
                  <a:srgbClr val="000000"/>
                </a:solidFill>
                <a:latin typeface="Fira Sans Medium"/>
              </a:rPr>
              <a:t>Grazie</a:t>
            </a:r>
            <a:r>
              <a:rPr lang="en-US" sz="8499" spc="-84" dirty="0">
                <a:solidFill>
                  <a:srgbClr val="000000"/>
                </a:solidFill>
                <a:latin typeface="Fira Sans Medium"/>
              </a:rPr>
              <a:t> per </a:t>
            </a:r>
            <a:r>
              <a:rPr lang="en-US" sz="8499" spc="-84" dirty="0" err="1">
                <a:solidFill>
                  <a:srgbClr val="000000"/>
                </a:solidFill>
                <a:latin typeface="Fira Sans Medium"/>
              </a:rPr>
              <a:t>l’attenzione</a:t>
            </a:r>
            <a:r>
              <a:rPr lang="en-US" sz="8499" spc="-84" dirty="0">
                <a:solidFill>
                  <a:srgbClr val="000000"/>
                </a:solidFill>
                <a:latin typeface="Fira Sans Medium"/>
              </a:rPr>
              <a:t>!</a:t>
            </a:r>
          </a:p>
        </p:txBody>
      </p:sp>
      <p:sp>
        <p:nvSpPr>
          <p:cNvPr id="10" name="TextBox 10"/>
          <p:cNvSpPr txBox="1"/>
          <p:nvPr/>
        </p:nvSpPr>
        <p:spPr>
          <a:xfrm>
            <a:off x="1028700" y="7038549"/>
            <a:ext cx="5962191" cy="1538883"/>
          </a:xfrm>
          <a:prstGeom prst="rect">
            <a:avLst/>
          </a:prstGeom>
        </p:spPr>
        <p:txBody>
          <a:bodyPr wrap="square" lIns="0" tIns="0" rIns="0" bIns="0" rtlCol="0" anchor="t">
            <a:spAutoFit/>
          </a:bodyPr>
          <a:lstStyle/>
          <a:p>
            <a:pPr algn="just">
              <a:lnSpc>
                <a:spcPts val="2967"/>
              </a:lnSpc>
            </a:pPr>
            <a:r>
              <a:rPr lang="en-US" sz="2799" dirty="0">
                <a:solidFill>
                  <a:srgbClr val="333A3B"/>
                </a:solidFill>
                <a:latin typeface="Fira Sans Bold"/>
              </a:rPr>
              <a:t>Roberto Ferrigno</a:t>
            </a:r>
          </a:p>
          <a:p>
            <a:pPr algn="just">
              <a:lnSpc>
                <a:spcPts val="2967"/>
              </a:lnSpc>
            </a:pPr>
            <a:r>
              <a:rPr lang="en-US" sz="2799" dirty="0" err="1">
                <a:solidFill>
                  <a:srgbClr val="333A3B"/>
                </a:solidFill>
                <a:latin typeface="Fira Sans Light" panose="020B0403050000020004" pitchFamily="34" charset="0"/>
              </a:rPr>
              <a:t>Direttore</a:t>
            </a:r>
            <a:r>
              <a:rPr lang="en-US" sz="2799" dirty="0">
                <a:solidFill>
                  <a:srgbClr val="333A3B"/>
                </a:solidFill>
                <a:latin typeface="Fira Sans Light" panose="020B0403050000020004" pitchFamily="34" charset="0"/>
              </a:rPr>
              <a:t> </a:t>
            </a:r>
            <a:r>
              <a:rPr lang="en-US" sz="2799" dirty="0" err="1">
                <a:solidFill>
                  <a:srgbClr val="333A3B"/>
                </a:solidFill>
                <a:latin typeface="Fira Sans Light" panose="020B0403050000020004" pitchFamily="34" charset="0"/>
              </a:rPr>
              <a:t>esecutivo</a:t>
            </a:r>
            <a:r>
              <a:rPr lang="en-US" sz="2799" dirty="0">
                <a:solidFill>
                  <a:srgbClr val="333A3B"/>
                </a:solidFill>
                <a:latin typeface="Fira Sans Light" panose="020B0403050000020004" pitchFamily="34" charset="0"/>
              </a:rPr>
              <a:t> - Lumina Consult</a:t>
            </a:r>
          </a:p>
          <a:p>
            <a:pPr algn="just">
              <a:lnSpc>
                <a:spcPts val="2967"/>
              </a:lnSpc>
            </a:pPr>
            <a:r>
              <a:rPr lang="en-US" sz="2799" dirty="0">
                <a:solidFill>
                  <a:srgbClr val="333A3B"/>
                </a:solidFill>
                <a:latin typeface="Fira Sans Light" panose="020B0403050000020004" pitchFamily="34" charset="0"/>
                <a:hlinkClick r:id="rId4"/>
              </a:rPr>
              <a:t>roberto@luminaconsult.eu</a:t>
            </a:r>
            <a:endParaRPr lang="en-US" sz="2799" dirty="0">
              <a:solidFill>
                <a:srgbClr val="333A3B"/>
              </a:solidFill>
              <a:latin typeface="Fira Sans Light" panose="020B0403050000020004" pitchFamily="34" charset="0"/>
            </a:endParaRPr>
          </a:p>
          <a:p>
            <a:pPr algn="just">
              <a:lnSpc>
                <a:spcPts val="2967"/>
              </a:lnSpc>
            </a:pPr>
            <a:endParaRPr lang="en-US" sz="2799" dirty="0">
              <a:solidFill>
                <a:srgbClr val="333A3B"/>
              </a:solidFill>
              <a:latin typeface="Fira Sans Light" panose="020B0403050000020004" pitchFamily="34" charset="0"/>
            </a:endParaRPr>
          </a:p>
        </p:txBody>
      </p:sp>
      <p:sp>
        <p:nvSpPr>
          <p:cNvPr id="11" name="TextBox 10">
            <a:extLst>
              <a:ext uri="{FF2B5EF4-FFF2-40B4-BE49-F238E27FC236}">
                <a16:creationId xmlns:a16="http://schemas.microsoft.com/office/drawing/2014/main" id="{87BFB568-837E-E39A-16F4-3ADCD86E1011}"/>
              </a:ext>
            </a:extLst>
          </p:cNvPr>
          <p:cNvSpPr txBox="1"/>
          <p:nvPr/>
        </p:nvSpPr>
        <p:spPr>
          <a:xfrm>
            <a:off x="1028700" y="9682935"/>
            <a:ext cx="9906000" cy="329321"/>
          </a:xfrm>
          <a:prstGeom prst="rect">
            <a:avLst/>
          </a:prstGeom>
        </p:spPr>
        <p:txBody>
          <a:bodyPr wrap="square" lIns="0" tIns="0" rIns="0" bIns="0" rtlCol="0" anchor="t">
            <a:spAutoFit/>
          </a:bodyPr>
          <a:lstStyle/>
          <a:p>
            <a:pPr>
              <a:lnSpc>
                <a:spcPts val="2967"/>
              </a:lnSpc>
            </a:pPr>
            <a:r>
              <a:rPr lang="en-US" sz="1200" dirty="0" err="1">
                <a:solidFill>
                  <a:srgbClr val="333A3B"/>
                </a:solidFill>
                <a:latin typeface="Fira Sans Light" panose="020B0403050000020004" pitchFamily="34" charset="0"/>
              </a:rPr>
              <a:t>Presentazione</a:t>
            </a:r>
            <a:r>
              <a:rPr lang="en-US" sz="1200" dirty="0">
                <a:solidFill>
                  <a:srgbClr val="333A3B"/>
                </a:solidFill>
                <a:latin typeface="Fira Sans Light" panose="020B0403050000020004" pitchFamily="34" charset="0"/>
              </a:rPr>
              <a:t> di Lumina Consult - R. Ferrigno, A. Bondar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3" name="TextBox 3"/>
          <p:cNvSpPr txBox="1"/>
          <p:nvPr/>
        </p:nvSpPr>
        <p:spPr>
          <a:xfrm>
            <a:off x="1028700" y="1499191"/>
            <a:ext cx="14766361" cy="666750"/>
          </a:xfrm>
          <a:prstGeom prst="rect">
            <a:avLst/>
          </a:prstGeom>
        </p:spPr>
        <p:txBody>
          <a:bodyPr lIns="0" tIns="0" rIns="0" bIns="0" rtlCol="0" anchor="t">
            <a:spAutoFit/>
          </a:bodyPr>
          <a:lstStyle/>
          <a:p>
            <a:pPr>
              <a:lnSpc>
                <a:spcPts val="5279"/>
              </a:lnSpc>
            </a:pPr>
            <a:r>
              <a:rPr lang="en-US" sz="4399" dirty="0" err="1">
                <a:solidFill>
                  <a:srgbClr val="333A3B"/>
                </a:solidFill>
                <a:latin typeface="Fira Sans Medium"/>
              </a:rPr>
              <a:t>Collaborazioni</a:t>
            </a:r>
            <a:r>
              <a:rPr lang="en-US" sz="4399" dirty="0">
                <a:solidFill>
                  <a:srgbClr val="333A3B"/>
                </a:solidFill>
                <a:latin typeface="Fira Sans Medium"/>
              </a:rPr>
              <a:t> &amp; </a:t>
            </a:r>
            <a:r>
              <a:rPr lang="en-US" sz="4399" dirty="0" err="1">
                <a:solidFill>
                  <a:srgbClr val="333A3B"/>
                </a:solidFill>
                <a:latin typeface="Fira Sans Medium"/>
              </a:rPr>
              <a:t>progetti</a:t>
            </a:r>
            <a:endParaRPr lang="en-US" sz="4399" dirty="0">
              <a:solidFill>
                <a:srgbClr val="333A3B"/>
              </a:solidFill>
              <a:latin typeface="Fira Sans Medium"/>
            </a:endParaRPr>
          </a:p>
        </p:txBody>
      </p:sp>
      <p:grpSp>
        <p:nvGrpSpPr>
          <p:cNvPr id="5" name="Group 5"/>
          <p:cNvGrpSpPr/>
          <p:nvPr/>
        </p:nvGrpSpPr>
        <p:grpSpPr>
          <a:xfrm>
            <a:off x="16821895" y="1730078"/>
            <a:ext cx="2243809" cy="1943149"/>
            <a:chOff x="0" y="0"/>
            <a:chExt cx="3619627" cy="3134614"/>
          </a:xfrm>
        </p:grpSpPr>
        <p:sp>
          <p:nvSpPr>
            <p:cNvPr id="6" name="Freeform 6"/>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7" name="Group 7"/>
          <p:cNvGrpSpPr/>
          <p:nvPr/>
        </p:nvGrpSpPr>
        <p:grpSpPr>
          <a:xfrm>
            <a:off x="14456586" y="-397212"/>
            <a:ext cx="3165917" cy="2741699"/>
            <a:chOff x="0" y="0"/>
            <a:chExt cx="3619627" cy="3134614"/>
          </a:xfrm>
        </p:grpSpPr>
        <p:sp>
          <p:nvSpPr>
            <p:cNvPr id="8" name="Freeform 8"/>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9" name="Group 9"/>
          <p:cNvGrpSpPr/>
          <p:nvPr/>
        </p:nvGrpSpPr>
        <p:grpSpPr>
          <a:xfrm>
            <a:off x="14143008" y="-1015752"/>
            <a:ext cx="1869772" cy="1619231"/>
            <a:chOff x="0" y="0"/>
            <a:chExt cx="3619627" cy="3134614"/>
          </a:xfrm>
        </p:grpSpPr>
        <p:sp>
          <p:nvSpPr>
            <p:cNvPr id="10" name="Freeform 10"/>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pic>
        <p:nvPicPr>
          <p:cNvPr id="1028" name="Picture 4" descr="Humane Society International | America's Charities">
            <a:extLst>
              <a:ext uri="{FF2B5EF4-FFF2-40B4-BE49-F238E27FC236}">
                <a16:creationId xmlns:a16="http://schemas.microsoft.com/office/drawing/2014/main" id="{75EB64B4-1377-3871-76F3-A6EA32C29C7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522" b="89535" l="2502" r="96677">
                        <a14:foregroundMark x1="11572" y1="23773" x2="11572" y2="23773"/>
                        <a14:foregroundMark x1="11572" y1="23127" x2="11572" y2="23127"/>
                        <a14:foregroundMark x1="7467" y1="12791" x2="7467" y2="12791"/>
                        <a14:foregroundMark x1="5395" y1="31266" x2="5395" y2="31266"/>
                        <a14:foregroundMark x1="6763" y1="54522" x2="6763" y2="54522"/>
                        <a14:foregroundMark x1="2541" y1="61111" x2="2541" y2="61111"/>
                        <a14:foregroundMark x1="4300" y1="79587" x2="4300" y2="79587"/>
                        <a14:foregroundMark x1="12862" y1="86305" x2="12862" y2="86305"/>
                        <a14:foregroundMark x1="19625" y1="71447" x2="19625" y2="71447"/>
                        <a14:foregroundMark x1="24316" y1="76873" x2="24316" y2="76873"/>
                        <a14:foregroundMark x1="27756" y1="67571" x2="27756" y2="67571"/>
                        <a14:foregroundMark x1="23143" y1="89276" x2="23143" y2="89276"/>
                        <a14:foregroundMark x1="26974" y1="45478" x2="26974" y2="45478"/>
                        <a14:foregroundMark x1="20211" y1="52584" x2="20211" y2="52584"/>
                        <a14:foregroundMark x1="20211" y1="32558" x2="20211" y2="32558"/>
                        <a14:foregroundMark x1="22557" y1="9561" x2="22557" y2="9561"/>
                        <a14:foregroundMark x1="14425" y1="4651" x2="14425" y2="4651"/>
                        <a14:foregroundMark x1="26466" y1="21835" x2="26466" y2="21835"/>
                        <a14:foregroundMark x1="26192" y1="51680" x2="26192" y2="51680"/>
                        <a14:foregroundMark x1="36552" y1="42636" x2="36552" y2="42636"/>
                        <a14:foregroundMark x1="42142" y1="45866" x2="42142" y2="45866"/>
                        <a14:foregroundMark x1="47342" y1="42248" x2="47342" y2="42248"/>
                        <a14:foregroundMark x1="54613" y1="48708" x2="54613" y2="48708"/>
                        <a14:foregroundMark x1="60281" y1="44186" x2="60281" y2="44186"/>
                        <a14:foregroundMark x1="71970" y1="44574" x2="71970" y2="44574"/>
                        <a14:foregroundMark x1="76075" y1="47804" x2="76075" y2="47804"/>
                        <a14:foregroundMark x1="81392" y1="46770" x2="81392" y2="46770"/>
                        <a14:foregroundMark x1="85887" y1="45866" x2="85887" y2="45866"/>
                        <a14:foregroundMark x1="87842" y1="44574" x2="87842" y2="44574"/>
                        <a14:foregroundMark x1="92924" y1="39406" x2="92924" y2="39406"/>
                        <a14:foregroundMark x1="95778" y1="40698" x2="95778" y2="40698"/>
                        <a14:foregroundMark x1="95778" y1="40698" x2="95778" y2="40698"/>
                        <a14:foregroundMark x1="96677" y1="42248" x2="96677" y2="42248"/>
                        <a14:foregroundMark x1="15598" y1="77519" x2="15598" y2="77519"/>
                        <a14:foregroundMark x1="17045" y1="21835" x2="17045" y2="21835"/>
                        <a14:foregroundMark x1="47459" y1="66537" x2="47459" y2="66537"/>
                        <a14:foregroundMark x1="65794" y1="43540" x2="65794" y2="43540"/>
                        <a14:foregroundMark x1="49687" y1="63307" x2="49687" y2="63307"/>
                        <a14:foregroundMark x1="54496" y1="62016" x2="54496" y2="62016"/>
                        <a14:foregroundMark x1="57076" y1="62016" x2="57076" y2="62016"/>
                        <a14:foregroundMark x1="59109" y1="62403" x2="59109" y2="62403"/>
                        <a14:foregroundMark x1="63253" y1="63049" x2="63253" y2="63049"/>
                        <a14:foregroundMark x1="67045" y1="66925" x2="67045" y2="66925"/>
                        <a14:foregroundMark x1="70289" y1="62403" x2="70289" y2="62403"/>
                        <a14:foregroundMark x1="73417" y1="62661" x2="73417" y2="62661"/>
                        <a14:foregroundMark x1="74707" y1="65891" x2="74707" y2="65891"/>
                        <a14:foregroundMark x1="79203" y1="64599" x2="79203" y2="64599"/>
                        <a14:foregroundMark x1="82955" y1="69509" x2="82955" y2="69509"/>
                        <a14:foregroundMark x1="87138" y1="68217" x2="87138" y2="68217"/>
                      </a14:backgroundRemoval>
                    </a14:imgEffect>
                  </a14:imgLayer>
                </a14:imgProps>
              </a:ext>
              <a:ext uri="{28A0092B-C50C-407E-A947-70E740481C1C}">
                <a14:useLocalDpi xmlns:a14="http://schemas.microsoft.com/office/drawing/2010/main" val="0"/>
              </a:ext>
            </a:extLst>
          </a:blip>
          <a:srcRect/>
          <a:stretch>
            <a:fillRect/>
          </a:stretch>
        </p:blipFill>
        <p:spPr bwMode="auto">
          <a:xfrm>
            <a:off x="1560170" y="7581900"/>
            <a:ext cx="5288100" cy="1600201"/>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E0B71EA9-E54B-CEA9-13BC-4BD999E22C31}"/>
              </a:ext>
            </a:extLst>
          </p:cNvPr>
          <p:cNvSpPr txBox="1"/>
          <p:nvPr/>
        </p:nvSpPr>
        <p:spPr>
          <a:xfrm>
            <a:off x="4769224" y="4450087"/>
            <a:ext cx="9538446" cy="369332"/>
          </a:xfrm>
          <a:prstGeom prst="rect">
            <a:avLst/>
          </a:prstGeom>
          <a:noFill/>
        </p:spPr>
        <p:txBody>
          <a:bodyPr wrap="square">
            <a:spAutoFit/>
          </a:bodyPr>
          <a:lstStyle/>
          <a:p>
            <a:endParaRPr lang="it-IT" dirty="0"/>
          </a:p>
        </p:txBody>
      </p:sp>
      <p:pic>
        <p:nvPicPr>
          <p:cNvPr id="18" name="Immagine 17" descr="Immagine che contiene Carattere, design, guida&#10;&#10;Descrizione generata automaticamente">
            <a:extLst>
              <a:ext uri="{FF2B5EF4-FFF2-40B4-BE49-F238E27FC236}">
                <a16:creationId xmlns:a16="http://schemas.microsoft.com/office/drawing/2014/main" id="{26C318E1-9682-9A21-0DBC-85906B7C0D4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6381" r="95714">
                        <a14:foregroundMark x1="6571" y1="18000" x2="6571" y2="18000"/>
                        <a14:foregroundMark x1="8476" y1="19333" x2="8476" y2="19333"/>
                        <a14:foregroundMark x1="8476" y1="16667" x2="8476" y2="16667"/>
                        <a14:foregroundMark x1="14095" y1="16667" x2="14095" y2="16667"/>
                        <a14:foregroundMark x1="14857" y1="17333" x2="14857" y2="17333"/>
                        <a14:foregroundMark x1="18667" y1="16000" x2="18667" y2="16000"/>
                        <a14:foregroundMark x1="23619" y1="16667" x2="23619" y2="16667"/>
                        <a14:foregroundMark x1="23238" y1="16000" x2="23238" y2="16000"/>
                        <a14:foregroundMark x1="30095" y1="18000" x2="30095" y2="18000"/>
                        <a14:foregroundMark x1="37333" y1="20667" x2="37333" y2="20667"/>
                        <a14:foregroundMark x1="39524" y1="16667" x2="39524" y2="16667"/>
                        <a14:foregroundMark x1="40286" y1="16667" x2="40286" y2="16667"/>
                        <a14:foregroundMark x1="52095" y1="16667" x2="52095" y2="16667"/>
                        <a14:foregroundMark x1="52095" y1="14000" x2="52095" y2="14000"/>
                        <a14:foregroundMark x1="52095" y1="16667" x2="52095" y2="16667"/>
                        <a14:foregroundMark x1="52476" y1="17333" x2="52476" y2="17333"/>
                        <a14:foregroundMark x1="52095" y1="12667" x2="52095" y2="12667"/>
                        <a14:foregroundMark x1="58190" y1="20667" x2="58190" y2="20667"/>
                        <a14:foregroundMark x1="60476" y1="22000" x2="60476" y2="22000"/>
                        <a14:foregroundMark x1="60857" y1="21333" x2="60857" y2="21333"/>
                        <a14:foregroundMark x1="66857" y1="14000" x2="66857" y2="14000"/>
                        <a14:foregroundMark x1="66857" y1="14000" x2="66857" y2="14000"/>
                        <a14:foregroundMark x1="67238" y1="14000" x2="67238" y2="14000"/>
                        <a14:foregroundMark x1="67238" y1="14000" x2="67238" y2="14000"/>
                        <a14:foregroundMark x1="72190" y1="18667" x2="72190" y2="18667"/>
                        <a14:foregroundMark x1="75619" y1="18000" x2="75619" y2="18000"/>
                        <a14:foregroundMark x1="81714" y1="19333" x2="81714" y2="19333"/>
                        <a14:foregroundMark x1="84762" y1="20000" x2="84762" y2="20000"/>
                        <a14:foregroundMark x1="84381" y1="12667" x2="84381" y2="12667"/>
                        <a14:foregroundMark x1="84762" y1="11333" x2="84762" y2="11333"/>
                        <a14:foregroundMark x1="89238" y1="22667" x2="89238" y2="22667"/>
                        <a14:foregroundMark x1="93048" y1="22000" x2="93048" y2="22000"/>
                        <a14:foregroundMark x1="93429" y1="22667" x2="93429" y2="22667"/>
                        <a14:foregroundMark x1="95714" y1="22000" x2="95714" y2="22000"/>
                        <a14:foregroundMark x1="11143" y1="21333" x2="11143" y2="21333"/>
                      </a14:backgroundRemoval>
                    </a14:imgEffect>
                  </a14:imgLayer>
                </a14:imgProps>
              </a:ext>
              <a:ext uri="{28A0092B-C50C-407E-A947-70E740481C1C}">
                <a14:useLocalDpi xmlns:a14="http://schemas.microsoft.com/office/drawing/2010/main" val="0"/>
              </a:ext>
            </a:extLst>
          </a:blip>
          <a:srcRect b="66129"/>
          <a:stretch/>
        </p:blipFill>
        <p:spPr>
          <a:xfrm>
            <a:off x="1219200" y="5335983"/>
            <a:ext cx="5288099" cy="1023504"/>
          </a:xfrm>
          <a:prstGeom prst="rect">
            <a:avLst/>
          </a:prstGeom>
        </p:spPr>
      </p:pic>
      <p:pic>
        <p:nvPicPr>
          <p:cNvPr id="20" name="Immagine 19" descr="Immagine che contiene logo, simbolo, Elementi grafici, Carattere&#10;&#10;Descrizione generata automaticamente">
            <a:extLst>
              <a:ext uri="{FF2B5EF4-FFF2-40B4-BE49-F238E27FC236}">
                <a16:creationId xmlns:a16="http://schemas.microsoft.com/office/drawing/2014/main" id="{CB4DAB68-FC34-1D48-D3A0-9AD62BC0E5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0874" y="2940830"/>
            <a:ext cx="3859348" cy="1286449"/>
          </a:xfrm>
          <a:prstGeom prst="rect">
            <a:avLst/>
          </a:prstGeom>
        </p:spPr>
      </p:pic>
      <p:pic>
        <p:nvPicPr>
          <p:cNvPr id="22" name="Immagine 21" descr="Immagine che contiene Elementi grafici, Carattere, grafica, logo&#10;&#10;Descrizione generata automaticamente">
            <a:extLst>
              <a:ext uri="{FF2B5EF4-FFF2-40B4-BE49-F238E27FC236}">
                <a16:creationId xmlns:a16="http://schemas.microsoft.com/office/drawing/2014/main" id="{86AF29CC-92AF-4777-40F5-BC3B0C3D98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3321" y="2596035"/>
            <a:ext cx="4061599" cy="2154384"/>
          </a:xfrm>
          <a:prstGeom prst="rect">
            <a:avLst/>
          </a:prstGeom>
        </p:spPr>
      </p:pic>
      <p:pic>
        <p:nvPicPr>
          <p:cNvPr id="24" name="Immagine 23" descr="Immagine che contiene testo, Elementi grafici, schermata, grafica&#10;&#10;Descrizione generata automaticamente">
            <a:extLst>
              <a:ext uri="{FF2B5EF4-FFF2-40B4-BE49-F238E27FC236}">
                <a16:creationId xmlns:a16="http://schemas.microsoft.com/office/drawing/2014/main" id="{688E04B1-054C-D3AE-3527-CDEA1CDF27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15740" y="7278613"/>
            <a:ext cx="3479384" cy="1819494"/>
          </a:xfrm>
          <a:prstGeom prst="rect">
            <a:avLst/>
          </a:prstGeom>
        </p:spPr>
      </p:pic>
      <p:pic>
        <p:nvPicPr>
          <p:cNvPr id="26" name="Immagine 25" descr="Immagine che contiene Carattere, Elementi grafici, tipografia, grafica&#10;&#10;Descrizione generata automaticamente">
            <a:extLst>
              <a:ext uri="{FF2B5EF4-FFF2-40B4-BE49-F238E27FC236}">
                <a16:creationId xmlns:a16="http://schemas.microsoft.com/office/drawing/2014/main" id="{8450B50F-BDEE-C13E-92EB-42A9E43EF6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61295" y="5327271"/>
            <a:ext cx="3892750" cy="1174735"/>
          </a:xfrm>
          <a:prstGeom prst="rect">
            <a:avLst/>
          </a:prstGeom>
        </p:spPr>
      </p:pic>
      <p:pic>
        <p:nvPicPr>
          <p:cNvPr id="28" name="Immagine 27" descr="Immagine che contiene Elementi grafici, grafica, Carattere, schermata&#10;&#10;Descrizione generata automaticamente">
            <a:extLst>
              <a:ext uri="{FF2B5EF4-FFF2-40B4-BE49-F238E27FC236}">
                <a16:creationId xmlns:a16="http://schemas.microsoft.com/office/drawing/2014/main" id="{01873CD1-6D13-8394-C236-E83B4597095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877800" y="2613205"/>
            <a:ext cx="2916746" cy="1798907"/>
          </a:xfrm>
          <a:prstGeom prst="rect">
            <a:avLst/>
          </a:prstGeom>
        </p:spPr>
      </p:pic>
      <p:pic>
        <p:nvPicPr>
          <p:cNvPr id="32" name="Immagine 31" descr="Immagine che contiene schermata, testo, Elementi grafici, grafica&#10;&#10;Descrizione generata automaticamente">
            <a:extLst>
              <a:ext uri="{FF2B5EF4-FFF2-40B4-BE49-F238E27FC236}">
                <a16:creationId xmlns:a16="http://schemas.microsoft.com/office/drawing/2014/main" id="{FBBE0095-B60A-3D20-5A7B-105553AF308B}"/>
              </a:ext>
            </a:extLst>
          </p:cNvPr>
          <p:cNvPicPr>
            <a:picLocks noChangeAspect="1"/>
          </p:cNvPicPr>
          <p:nvPr/>
        </p:nvPicPr>
        <p:blipFill rotWithShape="1">
          <a:blip r:embed="rId12">
            <a:extLst>
              <a:ext uri="{28A0092B-C50C-407E-A947-70E740481C1C}">
                <a14:useLocalDpi xmlns:a14="http://schemas.microsoft.com/office/drawing/2010/main" val="0"/>
              </a:ext>
            </a:extLst>
          </a:blip>
          <a:srcRect l="28840" t="-8385"/>
          <a:stretch/>
        </p:blipFill>
        <p:spPr>
          <a:xfrm>
            <a:off x="11884653" y="7655647"/>
            <a:ext cx="4516710" cy="1268687"/>
          </a:xfrm>
          <a:prstGeom prst="rect">
            <a:avLst/>
          </a:prstGeom>
        </p:spPr>
      </p:pic>
      <p:pic>
        <p:nvPicPr>
          <p:cNvPr id="34" name="Elemento grafico 33">
            <a:extLst>
              <a:ext uri="{FF2B5EF4-FFF2-40B4-BE49-F238E27FC236}">
                <a16:creationId xmlns:a16="http://schemas.microsoft.com/office/drawing/2014/main" id="{8F89175C-C5C3-D425-5F1C-4F6D553B20B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12852" y="5298272"/>
            <a:ext cx="3093720" cy="8001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a:extLst>
            <a:ext uri="{FF2B5EF4-FFF2-40B4-BE49-F238E27FC236}">
              <a16:creationId xmlns:a16="http://schemas.microsoft.com/office/drawing/2014/main" id="{F6064526-6D67-EE51-686F-80B675B675BC}"/>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7A52B54-0A46-4329-D617-06ECA2E4FC83}"/>
              </a:ext>
            </a:extLst>
          </p:cNvPr>
          <p:cNvSpPr txBox="1"/>
          <p:nvPr/>
        </p:nvSpPr>
        <p:spPr>
          <a:xfrm>
            <a:off x="1028700" y="3220387"/>
            <a:ext cx="15793195" cy="4909934"/>
          </a:xfrm>
          <a:prstGeom prst="rect">
            <a:avLst/>
          </a:prstGeom>
        </p:spPr>
        <p:txBody>
          <a:bodyPr lIns="0" tIns="0" rIns="0" bIns="0" rtlCol="0" anchor="t">
            <a:spAutoFit/>
          </a:bodyPr>
          <a:lstStyle/>
          <a:p>
            <a:pPr marL="539749" lvl="1" indent="-269875" algn="l">
              <a:lnSpc>
                <a:spcPts val="3499"/>
              </a:lnSpc>
              <a:spcBef>
                <a:spcPct val="0"/>
              </a:spcBef>
              <a:buFont typeface="Arial"/>
              <a:buChar char="•"/>
            </a:pPr>
            <a:r>
              <a:rPr lang="en-US" sz="2499" dirty="0">
                <a:solidFill>
                  <a:srgbClr val="000000"/>
                </a:solidFill>
                <a:latin typeface="Fira Sans Light"/>
              </a:rPr>
              <a:t>Nel </a:t>
            </a:r>
            <a:r>
              <a:rPr lang="en-US" sz="2499" dirty="0" err="1">
                <a:solidFill>
                  <a:srgbClr val="000000"/>
                </a:solidFill>
                <a:latin typeface="Fira Sans Light"/>
              </a:rPr>
              <a:t>dicembre</a:t>
            </a:r>
            <a:r>
              <a:rPr lang="en-US" sz="2499" dirty="0">
                <a:solidFill>
                  <a:srgbClr val="000000"/>
                </a:solidFill>
                <a:latin typeface="Fira Sans Light"/>
              </a:rPr>
              <a:t> 2019, l</a:t>
            </a:r>
            <a:r>
              <a:rPr lang="en-US" sz="2499" u="none" strike="noStrike" dirty="0">
                <a:solidFill>
                  <a:srgbClr val="000000"/>
                </a:solidFill>
                <a:latin typeface="Fira Sans Light"/>
              </a:rPr>
              <a:t>a </a:t>
            </a:r>
            <a:r>
              <a:rPr lang="en-US" sz="2499" u="none" strike="noStrike" dirty="0" err="1">
                <a:solidFill>
                  <a:srgbClr val="000000"/>
                </a:solidFill>
                <a:latin typeface="Fira Sans Light"/>
              </a:rPr>
              <a:t>Commissione</a:t>
            </a:r>
            <a:r>
              <a:rPr lang="en-US" sz="2499" u="none" strike="noStrike" dirty="0">
                <a:solidFill>
                  <a:srgbClr val="000000"/>
                </a:solidFill>
                <a:latin typeface="Fira Sans Light"/>
              </a:rPr>
              <a:t> Von Der Leyen ha </a:t>
            </a:r>
            <a:r>
              <a:rPr lang="en-US" sz="2499" dirty="0" err="1">
                <a:solidFill>
                  <a:srgbClr val="000000"/>
                </a:solidFill>
                <a:latin typeface="Fira Sans Light"/>
              </a:rPr>
              <a:t>lancia</a:t>
            </a:r>
            <a:r>
              <a:rPr lang="en-US" sz="2499" u="none" strike="noStrike" dirty="0" err="1">
                <a:solidFill>
                  <a:srgbClr val="000000"/>
                </a:solidFill>
                <a:latin typeface="Fira Sans Light"/>
              </a:rPr>
              <a:t>to</a:t>
            </a:r>
            <a:r>
              <a:rPr lang="en-US" sz="2499" u="none" strike="noStrike" dirty="0">
                <a:solidFill>
                  <a:srgbClr val="000000"/>
                </a:solidFill>
                <a:latin typeface="Fira Sans Light"/>
              </a:rPr>
              <a:t> il Green Deal con </a:t>
            </a:r>
            <a:r>
              <a:rPr lang="en-US" sz="2499" u="none" strike="noStrike" dirty="0" err="1">
                <a:solidFill>
                  <a:srgbClr val="000000"/>
                </a:solidFill>
                <a:latin typeface="Fira Sans Light"/>
              </a:rPr>
              <a:t>l’obiettivo</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dichiarato</a:t>
            </a:r>
            <a:r>
              <a:rPr lang="en-US" sz="2499" u="none" strike="noStrike" dirty="0">
                <a:solidFill>
                  <a:srgbClr val="000000"/>
                </a:solidFill>
                <a:latin typeface="Fira Sans Light"/>
              </a:rPr>
              <a:t> di </a:t>
            </a:r>
            <a:r>
              <a:rPr lang="en-US" sz="2499" u="none" strike="noStrike" dirty="0" err="1">
                <a:solidFill>
                  <a:srgbClr val="000000"/>
                </a:solidFill>
                <a:latin typeface="Fira Sans Light"/>
              </a:rPr>
              <a:t>rendere</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l’UE</a:t>
            </a:r>
            <a:r>
              <a:rPr lang="en-US" sz="2499" u="none" strike="noStrike" dirty="0">
                <a:solidFill>
                  <a:srgbClr val="000000"/>
                </a:solidFill>
                <a:latin typeface="Fira Sans Light"/>
              </a:rPr>
              <a:t> </a:t>
            </a:r>
            <a:r>
              <a:rPr lang="en-US" sz="2499" u="none" strike="noStrike" dirty="0" err="1">
                <a:solidFill>
                  <a:srgbClr val="000000"/>
                </a:solidFill>
                <a:latin typeface="Fira Sans Bold"/>
              </a:rPr>
              <a:t>climaticamente</a:t>
            </a:r>
            <a:r>
              <a:rPr lang="en-US" sz="2499" u="none" strike="noStrike" dirty="0">
                <a:solidFill>
                  <a:srgbClr val="000000"/>
                </a:solidFill>
                <a:latin typeface="Fira Sans Bold"/>
              </a:rPr>
              <a:t> </a:t>
            </a:r>
            <a:r>
              <a:rPr lang="en-US" sz="2499" u="none" strike="noStrike" dirty="0" err="1">
                <a:solidFill>
                  <a:srgbClr val="000000"/>
                </a:solidFill>
                <a:latin typeface="Fira Sans Bold"/>
              </a:rPr>
              <a:t>neutra</a:t>
            </a:r>
            <a:r>
              <a:rPr lang="en-US" sz="2499" u="none" strike="noStrike" dirty="0">
                <a:solidFill>
                  <a:srgbClr val="000000"/>
                </a:solidFill>
                <a:latin typeface="Fira Sans Bold"/>
              </a:rPr>
              <a:t> </a:t>
            </a:r>
            <a:r>
              <a:rPr lang="en-US" sz="2499" u="none" strike="noStrike" dirty="0" err="1">
                <a:solidFill>
                  <a:srgbClr val="000000"/>
                </a:solidFill>
                <a:latin typeface="Fira Sans Bold"/>
              </a:rPr>
              <a:t>entro</a:t>
            </a:r>
            <a:r>
              <a:rPr lang="en-US" sz="2499" u="none" strike="noStrike" dirty="0">
                <a:solidFill>
                  <a:srgbClr val="000000"/>
                </a:solidFill>
                <a:latin typeface="Fira Sans Bold"/>
              </a:rPr>
              <a:t> il 2050</a:t>
            </a:r>
            <a:r>
              <a:rPr lang="en-US" sz="2499" u="none" strike="noStrike" dirty="0">
                <a:solidFill>
                  <a:srgbClr val="000000"/>
                </a:solidFill>
                <a:latin typeface="Fira Sans Light"/>
              </a:rPr>
              <a:t>, un leader </a:t>
            </a:r>
            <a:r>
              <a:rPr lang="en-US" sz="2499" u="none" strike="noStrike" dirty="0" err="1">
                <a:solidFill>
                  <a:srgbClr val="000000"/>
                </a:solidFill>
                <a:latin typeface="Fira Sans Light"/>
              </a:rPr>
              <a:t>mondiale</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nell'</a:t>
            </a:r>
            <a:r>
              <a:rPr lang="en-US" sz="2499" u="none" strike="noStrike" dirty="0" err="1">
                <a:solidFill>
                  <a:srgbClr val="000000"/>
                </a:solidFill>
                <a:latin typeface="Fira Sans Bold"/>
              </a:rPr>
              <a:t>economia</a:t>
            </a:r>
            <a:r>
              <a:rPr lang="en-US" sz="2499" u="none" strike="noStrike" dirty="0">
                <a:solidFill>
                  <a:srgbClr val="000000"/>
                </a:solidFill>
                <a:latin typeface="Fira Sans Bold"/>
              </a:rPr>
              <a:t> </a:t>
            </a:r>
            <a:r>
              <a:rPr lang="en-US" sz="2499" u="none" strike="noStrike" dirty="0" err="1">
                <a:solidFill>
                  <a:srgbClr val="000000"/>
                </a:solidFill>
                <a:latin typeface="Fira Sans Bold"/>
              </a:rPr>
              <a:t>circolare</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proteggere</a:t>
            </a:r>
            <a:r>
              <a:rPr lang="en-US" sz="2499" u="none" strike="noStrike" dirty="0">
                <a:solidFill>
                  <a:srgbClr val="000000"/>
                </a:solidFill>
                <a:latin typeface="Fira Sans Light"/>
              </a:rPr>
              <a:t> la </a:t>
            </a:r>
            <a:r>
              <a:rPr lang="en-US" sz="2499" u="none" strike="noStrike" dirty="0" err="1">
                <a:solidFill>
                  <a:srgbClr val="000000"/>
                </a:solidFill>
                <a:latin typeface="Fira Sans Bold"/>
              </a:rPr>
              <a:t>biodiversità</a:t>
            </a:r>
            <a:r>
              <a:rPr lang="en-US" sz="2499" u="none" strike="noStrike" dirty="0">
                <a:solidFill>
                  <a:srgbClr val="000000"/>
                </a:solidFill>
                <a:latin typeface="Fira Sans Light"/>
              </a:rPr>
              <a:t> e </a:t>
            </a:r>
            <a:r>
              <a:rPr lang="en-US" sz="2499" u="none" strike="noStrike" dirty="0" err="1">
                <a:solidFill>
                  <a:srgbClr val="000000"/>
                </a:solidFill>
                <a:latin typeface="Fira Sans Light"/>
              </a:rPr>
              <a:t>mobilitare</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finanziamenti</a:t>
            </a:r>
            <a:r>
              <a:rPr lang="en-US" sz="2499" u="none" strike="noStrike" dirty="0">
                <a:solidFill>
                  <a:srgbClr val="000000"/>
                </a:solidFill>
                <a:latin typeface="Fira Sans Light"/>
              </a:rPr>
              <a:t> per la </a:t>
            </a:r>
            <a:r>
              <a:rPr lang="en-US" sz="2499" u="none" strike="noStrike" dirty="0" err="1">
                <a:solidFill>
                  <a:srgbClr val="000000"/>
                </a:solidFill>
                <a:latin typeface="Fira Sans Bold"/>
              </a:rPr>
              <a:t>transizione</a:t>
            </a:r>
            <a:r>
              <a:rPr lang="en-US" sz="2499" u="none" strike="noStrike" dirty="0">
                <a:solidFill>
                  <a:srgbClr val="000000"/>
                </a:solidFill>
                <a:latin typeface="Fira Sans Bold"/>
              </a:rPr>
              <a:t> </a:t>
            </a:r>
            <a:r>
              <a:rPr lang="en-US" sz="2499" u="none" strike="noStrike" dirty="0" err="1">
                <a:solidFill>
                  <a:srgbClr val="000000"/>
                </a:solidFill>
                <a:latin typeface="Fira Sans Bold"/>
              </a:rPr>
              <a:t>verde</a:t>
            </a:r>
            <a:r>
              <a:rPr lang="en-US" sz="2499" u="none" strike="noStrike" dirty="0">
                <a:solidFill>
                  <a:srgbClr val="000000"/>
                </a:solidFill>
                <a:latin typeface="Fira Sans Bold"/>
              </a:rPr>
              <a:t> e </a:t>
            </a:r>
            <a:r>
              <a:rPr lang="en-US" sz="2499" u="none" strike="noStrike" dirty="0" err="1">
                <a:solidFill>
                  <a:srgbClr val="000000"/>
                </a:solidFill>
                <a:latin typeface="Fira Sans Bold"/>
              </a:rPr>
              <a:t>digitale</a:t>
            </a:r>
            <a:r>
              <a:rPr lang="en-US" sz="2499" u="none" strike="noStrike" dirty="0">
                <a:solidFill>
                  <a:srgbClr val="000000"/>
                </a:solidFill>
                <a:latin typeface="Fira Sans Bold"/>
              </a:rPr>
              <a:t> (1000 </a:t>
            </a:r>
            <a:r>
              <a:rPr lang="en-US" sz="2499" u="none" strike="noStrike" dirty="0" err="1">
                <a:solidFill>
                  <a:srgbClr val="000000"/>
                </a:solidFill>
                <a:latin typeface="Fira Sans Bold"/>
              </a:rPr>
              <a:t>miliardi</a:t>
            </a:r>
            <a:r>
              <a:rPr lang="en-US" sz="2499" u="none" strike="noStrike" dirty="0">
                <a:solidFill>
                  <a:srgbClr val="000000"/>
                </a:solidFill>
                <a:latin typeface="Fira Sans Bold"/>
              </a:rPr>
              <a:t> </a:t>
            </a:r>
            <a:r>
              <a:rPr lang="en-US" sz="2499" dirty="0" err="1">
                <a:solidFill>
                  <a:srgbClr val="000000"/>
                </a:solidFill>
                <a:latin typeface="Fira Sans Bold"/>
              </a:rPr>
              <a:t>fino</a:t>
            </a:r>
            <a:r>
              <a:rPr lang="en-US" sz="2499" dirty="0">
                <a:solidFill>
                  <a:srgbClr val="000000"/>
                </a:solidFill>
                <a:latin typeface="Fira Sans Bold"/>
              </a:rPr>
              <a:t> al 2030</a:t>
            </a:r>
            <a:r>
              <a:rPr lang="en-US" sz="2499" u="none" strike="noStrike" dirty="0">
                <a:solidFill>
                  <a:srgbClr val="000000"/>
                </a:solidFill>
                <a:latin typeface="Fira Sans Bold"/>
              </a:rPr>
              <a:t>).</a:t>
            </a:r>
          </a:p>
          <a:p>
            <a:pPr marL="539749" lvl="1" indent="-269875" algn="l">
              <a:lnSpc>
                <a:spcPts val="3499"/>
              </a:lnSpc>
              <a:spcBef>
                <a:spcPct val="0"/>
              </a:spcBef>
              <a:buFont typeface="Arial"/>
              <a:buChar char="•"/>
            </a:pPr>
            <a:r>
              <a:rPr lang="en-US" sz="2499" u="none" strike="noStrike" dirty="0" err="1">
                <a:solidFill>
                  <a:srgbClr val="000000"/>
                </a:solidFill>
                <a:latin typeface="Fira Sans Light"/>
              </a:rPr>
              <a:t>Sebbene</a:t>
            </a:r>
            <a:r>
              <a:rPr lang="en-US" sz="2499" u="none" strike="noStrike" dirty="0">
                <a:solidFill>
                  <a:srgbClr val="000000"/>
                </a:solidFill>
                <a:latin typeface="Fira Sans Light"/>
              </a:rPr>
              <a:t> le </a:t>
            </a:r>
            <a:r>
              <a:rPr lang="en-US" sz="2499" u="none" strike="noStrike" dirty="0" err="1">
                <a:solidFill>
                  <a:srgbClr val="000000"/>
                </a:solidFill>
                <a:latin typeface="Fira Sans Light"/>
              </a:rPr>
              <a:t>iniziative</a:t>
            </a:r>
            <a:r>
              <a:rPr lang="en-US" sz="2499" u="none" strike="noStrike" dirty="0">
                <a:solidFill>
                  <a:srgbClr val="000000"/>
                </a:solidFill>
                <a:latin typeface="Fira Sans Light"/>
              </a:rPr>
              <a:t> legate al </a:t>
            </a:r>
            <a:r>
              <a:rPr lang="en-US" sz="2499" u="none" strike="noStrike" dirty="0" err="1">
                <a:solidFill>
                  <a:srgbClr val="000000"/>
                </a:solidFill>
                <a:latin typeface="Fira Sans Light"/>
              </a:rPr>
              <a:t>clima</a:t>
            </a:r>
            <a:r>
              <a:rPr lang="en-US" sz="2499" u="none" strike="noStrike" dirty="0">
                <a:solidFill>
                  <a:srgbClr val="000000"/>
                </a:solidFill>
                <a:latin typeface="Fira Sans Light"/>
              </a:rPr>
              <a:t> e </a:t>
            </a:r>
            <a:r>
              <a:rPr lang="en-US" sz="2499" u="none" strike="noStrike" dirty="0" err="1">
                <a:solidFill>
                  <a:srgbClr val="000000"/>
                </a:solidFill>
                <a:latin typeface="Fira Sans Light"/>
              </a:rPr>
              <a:t>all'energia</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abbiano</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goduto</a:t>
            </a:r>
            <a:r>
              <a:rPr lang="en-US" sz="2499" u="none" strike="noStrike" dirty="0">
                <a:solidFill>
                  <a:srgbClr val="000000"/>
                </a:solidFill>
                <a:latin typeface="Fira Sans Light"/>
              </a:rPr>
              <a:t> di </a:t>
            </a:r>
            <a:r>
              <a:rPr lang="en-US" sz="2499" u="none" strike="noStrike" dirty="0" err="1">
                <a:solidFill>
                  <a:srgbClr val="000000"/>
                </a:solidFill>
                <a:latin typeface="Fira Sans Light"/>
              </a:rPr>
              <a:t>ampio</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sostegno</a:t>
            </a:r>
            <a:r>
              <a:rPr lang="en-US" sz="2499" u="none" strike="noStrike" dirty="0">
                <a:solidFill>
                  <a:srgbClr val="000000"/>
                </a:solidFill>
                <a:latin typeface="Fira Sans Light"/>
              </a:rPr>
              <a:t> politico, le </a:t>
            </a:r>
            <a:r>
              <a:rPr lang="en-US" sz="2499" u="none" strike="noStrike" dirty="0" err="1">
                <a:solidFill>
                  <a:srgbClr val="000000"/>
                </a:solidFill>
                <a:latin typeface="Fira Sans Light"/>
              </a:rPr>
              <a:t>proposte</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su</a:t>
            </a:r>
            <a:r>
              <a:rPr lang="en-US" sz="2499" u="none" strike="noStrike" dirty="0">
                <a:solidFill>
                  <a:srgbClr val="000000"/>
                </a:solidFill>
                <a:latin typeface="Fira Sans Light"/>
              </a:rPr>
              <a:t> </a:t>
            </a:r>
            <a:r>
              <a:rPr lang="en-US" sz="2499" u="none" strike="noStrike" dirty="0" err="1">
                <a:solidFill>
                  <a:srgbClr val="000000"/>
                </a:solidFill>
                <a:latin typeface="Fira Sans Bold"/>
              </a:rPr>
              <a:t>pesticidi</a:t>
            </a:r>
            <a:r>
              <a:rPr lang="en-US" sz="2499" u="none" strike="noStrike" dirty="0">
                <a:solidFill>
                  <a:srgbClr val="000000"/>
                </a:solidFill>
                <a:latin typeface="Fira Sans Light"/>
              </a:rPr>
              <a:t>, </a:t>
            </a:r>
            <a:r>
              <a:rPr lang="en-US" sz="2499" u="none" strike="noStrike" dirty="0">
                <a:solidFill>
                  <a:srgbClr val="000000"/>
                </a:solidFill>
                <a:latin typeface="Fira Sans Bold Italics"/>
              </a:rPr>
              <a:t>nature restoration</a:t>
            </a:r>
            <a:r>
              <a:rPr lang="en-US" sz="2499" u="none" strike="noStrike" dirty="0">
                <a:solidFill>
                  <a:srgbClr val="000000"/>
                </a:solidFill>
                <a:latin typeface="Fira Sans Light"/>
              </a:rPr>
              <a:t> ed </a:t>
            </a:r>
            <a:r>
              <a:rPr lang="en-US" sz="2499" u="none" strike="noStrike" dirty="0" err="1">
                <a:solidFill>
                  <a:srgbClr val="000000"/>
                </a:solidFill>
                <a:latin typeface="Fira Sans Bold"/>
              </a:rPr>
              <a:t>emissioni</a:t>
            </a:r>
            <a:r>
              <a:rPr lang="en-US" sz="2499" u="none" strike="noStrike" dirty="0">
                <a:solidFill>
                  <a:srgbClr val="000000"/>
                </a:solidFill>
                <a:latin typeface="Fira Sans Bold"/>
              </a:rPr>
              <a:t> </a:t>
            </a:r>
            <a:r>
              <a:rPr lang="en-US" sz="2499" u="none" strike="noStrike" dirty="0" err="1">
                <a:solidFill>
                  <a:srgbClr val="000000"/>
                </a:solidFill>
                <a:latin typeface="Fira Sans Bold"/>
              </a:rPr>
              <a:t>industriali</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sono</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risultate</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più</a:t>
            </a:r>
            <a:r>
              <a:rPr lang="en-US" sz="2499" u="none" strike="noStrike" dirty="0">
                <a:solidFill>
                  <a:srgbClr val="000000"/>
                </a:solidFill>
                <a:latin typeface="Fira Sans Light"/>
              </a:rPr>
              <a:t> controverse</a:t>
            </a:r>
            <a:r>
              <a:rPr lang="en-US" sz="2499" dirty="0">
                <a:solidFill>
                  <a:srgbClr val="000000"/>
                </a:solidFill>
                <a:latin typeface="Fira Sans Light"/>
              </a:rPr>
              <a:t>.</a:t>
            </a:r>
            <a:r>
              <a:rPr lang="it-IT" sz="2499" dirty="0">
                <a:solidFill>
                  <a:srgbClr val="000000"/>
                </a:solidFill>
                <a:latin typeface="Fira Sans Light"/>
              </a:rPr>
              <a:t> La Commissione ha continuato a promuovere il Green Deal anche attraverso lo strumento </a:t>
            </a:r>
            <a:r>
              <a:rPr lang="it-IT" sz="2499" b="1" dirty="0">
                <a:solidFill>
                  <a:srgbClr val="000000"/>
                </a:solidFill>
                <a:latin typeface="Fira Sans Bold" panose="020B0803050000020004" charset="0"/>
              </a:rPr>
              <a:t>NextGenerationEU</a:t>
            </a:r>
            <a:r>
              <a:rPr lang="it-IT" sz="2499" dirty="0">
                <a:solidFill>
                  <a:srgbClr val="000000"/>
                </a:solidFill>
                <a:latin typeface="Fira Sans Light"/>
              </a:rPr>
              <a:t>, vincolando gli stati membri a destinare il 37% dei fondi di ripresa agli investimenti climatici.</a:t>
            </a:r>
          </a:p>
          <a:p>
            <a:pPr marL="539749" lvl="1" indent="-269875" algn="l">
              <a:lnSpc>
                <a:spcPts val="3499"/>
              </a:lnSpc>
              <a:spcBef>
                <a:spcPct val="0"/>
              </a:spcBef>
              <a:buFont typeface="Arial"/>
              <a:buChar char="•"/>
            </a:pPr>
            <a:r>
              <a:rPr lang="it-IT" sz="2499" dirty="0">
                <a:solidFill>
                  <a:srgbClr val="000000"/>
                </a:solidFill>
                <a:latin typeface="Fira Sans Light"/>
              </a:rPr>
              <a:t>La </a:t>
            </a:r>
            <a:r>
              <a:rPr lang="it-IT" sz="2499" b="1" dirty="0">
                <a:solidFill>
                  <a:srgbClr val="000000"/>
                </a:solidFill>
                <a:latin typeface="Fira Sans Bold" panose="020B0803050000020004" charset="0"/>
              </a:rPr>
              <a:t>crisi dell’autunno 2021 </a:t>
            </a:r>
            <a:r>
              <a:rPr lang="it-IT" sz="2499" dirty="0">
                <a:solidFill>
                  <a:srgbClr val="000000"/>
                </a:solidFill>
                <a:latin typeface="Fira Sans Light"/>
              </a:rPr>
              <a:t>ed il </a:t>
            </a:r>
            <a:r>
              <a:rPr lang="it-IT" sz="2499" b="1" dirty="0">
                <a:solidFill>
                  <a:srgbClr val="000000"/>
                </a:solidFill>
                <a:latin typeface="Fira Sans Bold" panose="020B0803050000020004" charset="0"/>
              </a:rPr>
              <a:t>confitto russo-ucraino </a:t>
            </a:r>
            <a:r>
              <a:rPr lang="it-IT" sz="2499" dirty="0">
                <a:solidFill>
                  <a:srgbClr val="000000"/>
                </a:solidFill>
                <a:latin typeface="Fira Sans Light"/>
              </a:rPr>
              <a:t>hanno evidenziato l'importanza dell’efficienza energetica e dello sviluppo delle energie rinnovabili per fronteggiare i crescenti prezzi e le sfide alla sicurezza energetica. La Commissione ha presentato l'iniziativa </a:t>
            </a:r>
            <a:r>
              <a:rPr lang="it-IT" sz="2499" b="1" dirty="0">
                <a:solidFill>
                  <a:srgbClr val="000000"/>
                </a:solidFill>
                <a:latin typeface="Fira Sans Bold" panose="020B0803050000020004" charset="0"/>
              </a:rPr>
              <a:t>RePowerEU</a:t>
            </a:r>
            <a:r>
              <a:rPr lang="it-IT" sz="2499" dirty="0">
                <a:solidFill>
                  <a:srgbClr val="000000"/>
                </a:solidFill>
                <a:latin typeface="Fira Sans Light"/>
              </a:rPr>
              <a:t> nel marzo 2022, mirata a diversificare le forniture di gas e accelerare la transizione energetica.</a:t>
            </a:r>
            <a:endParaRPr lang="en-US" sz="2499" dirty="0">
              <a:solidFill>
                <a:srgbClr val="000000"/>
              </a:solidFill>
              <a:latin typeface="Fira Sans Light"/>
            </a:endParaRPr>
          </a:p>
        </p:txBody>
      </p:sp>
      <p:sp>
        <p:nvSpPr>
          <p:cNvPr id="3" name="TextBox 3">
            <a:extLst>
              <a:ext uri="{FF2B5EF4-FFF2-40B4-BE49-F238E27FC236}">
                <a16:creationId xmlns:a16="http://schemas.microsoft.com/office/drawing/2014/main" id="{ECC85701-353B-A67C-58C8-BE622C61913C}"/>
              </a:ext>
            </a:extLst>
          </p:cNvPr>
          <p:cNvSpPr txBox="1"/>
          <p:nvPr/>
        </p:nvSpPr>
        <p:spPr>
          <a:xfrm>
            <a:off x="1028700" y="1499191"/>
            <a:ext cx="14766361" cy="666750"/>
          </a:xfrm>
          <a:prstGeom prst="rect">
            <a:avLst/>
          </a:prstGeom>
        </p:spPr>
        <p:txBody>
          <a:bodyPr lIns="0" tIns="0" rIns="0" bIns="0" rtlCol="0" anchor="t">
            <a:spAutoFit/>
          </a:bodyPr>
          <a:lstStyle/>
          <a:p>
            <a:pPr>
              <a:lnSpc>
                <a:spcPts val="5279"/>
              </a:lnSpc>
            </a:pPr>
            <a:r>
              <a:rPr lang="en-US" sz="4399" dirty="0">
                <a:solidFill>
                  <a:srgbClr val="333A3B"/>
                </a:solidFill>
                <a:latin typeface="Fira Sans Medium"/>
              </a:rPr>
              <a:t>Il Green Deal </a:t>
            </a:r>
            <a:r>
              <a:rPr lang="en-US" sz="4399" dirty="0" err="1">
                <a:solidFill>
                  <a:srgbClr val="333A3B"/>
                </a:solidFill>
                <a:latin typeface="Fira Sans Medium"/>
              </a:rPr>
              <a:t>dell’UE</a:t>
            </a:r>
            <a:endParaRPr lang="en-US" sz="4399" dirty="0">
              <a:solidFill>
                <a:srgbClr val="333A3B"/>
              </a:solidFill>
              <a:latin typeface="Fira Sans Medium"/>
            </a:endParaRPr>
          </a:p>
        </p:txBody>
      </p:sp>
      <p:grpSp>
        <p:nvGrpSpPr>
          <p:cNvPr id="5" name="Group 5">
            <a:extLst>
              <a:ext uri="{FF2B5EF4-FFF2-40B4-BE49-F238E27FC236}">
                <a16:creationId xmlns:a16="http://schemas.microsoft.com/office/drawing/2014/main" id="{76F4732F-7322-241F-A679-CC71505306AB}"/>
              </a:ext>
            </a:extLst>
          </p:cNvPr>
          <p:cNvGrpSpPr/>
          <p:nvPr/>
        </p:nvGrpSpPr>
        <p:grpSpPr>
          <a:xfrm>
            <a:off x="16821895" y="1730078"/>
            <a:ext cx="2243809" cy="1943149"/>
            <a:chOff x="0" y="0"/>
            <a:chExt cx="3619627" cy="3134614"/>
          </a:xfrm>
        </p:grpSpPr>
        <p:sp>
          <p:nvSpPr>
            <p:cNvPr id="6" name="Freeform 6">
              <a:extLst>
                <a:ext uri="{FF2B5EF4-FFF2-40B4-BE49-F238E27FC236}">
                  <a16:creationId xmlns:a16="http://schemas.microsoft.com/office/drawing/2014/main" id="{874E641C-E2BC-EFB2-0F65-D02A21EB4ED7}"/>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7" name="Group 7">
            <a:extLst>
              <a:ext uri="{FF2B5EF4-FFF2-40B4-BE49-F238E27FC236}">
                <a16:creationId xmlns:a16="http://schemas.microsoft.com/office/drawing/2014/main" id="{C1FAC7E5-B346-F4B9-2E20-DA6F476BBD17}"/>
              </a:ext>
            </a:extLst>
          </p:cNvPr>
          <p:cNvGrpSpPr/>
          <p:nvPr/>
        </p:nvGrpSpPr>
        <p:grpSpPr>
          <a:xfrm>
            <a:off x="14456586" y="-397212"/>
            <a:ext cx="3165917" cy="2741699"/>
            <a:chOff x="0" y="0"/>
            <a:chExt cx="3619627" cy="3134614"/>
          </a:xfrm>
        </p:grpSpPr>
        <p:sp>
          <p:nvSpPr>
            <p:cNvPr id="8" name="Freeform 8">
              <a:extLst>
                <a:ext uri="{FF2B5EF4-FFF2-40B4-BE49-F238E27FC236}">
                  <a16:creationId xmlns:a16="http://schemas.microsoft.com/office/drawing/2014/main" id="{4540D472-1618-FD8F-1702-BB60DE7218EB}"/>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9" name="Group 9">
            <a:extLst>
              <a:ext uri="{FF2B5EF4-FFF2-40B4-BE49-F238E27FC236}">
                <a16:creationId xmlns:a16="http://schemas.microsoft.com/office/drawing/2014/main" id="{BB72D8D1-C832-7F76-AAC2-A16018AB17AB}"/>
              </a:ext>
            </a:extLst>
          </p:cNvPr>
          <p:cNvGrpSpPr/>
          <p:nvPr/>
        </p:nvGrpSpPr>
        <p:grpSpPr>
          <a:xfrm>
            <a:off x="14143008" y="-1015752"/>
            <a:ext cx="1869772" cy="1619231"/>
            <a:chOff x="0" y="0"/>
            <a:chExt cx="3619627" cy="3134614"/>
          </a:xfrm>
        </p:grpSpPr>
        <p:sp>
          <p:nvSpPr>
            <p:cNvPr id="10" name="Freeform 10">
              <a:extLst>
                <a:ext uri="{FF2B5EF4-FFF2-40B4-BE49-F238E27FC236}">
                  <a16:creationId xmlns:a16="http://schemas.microsoft.com/office/drawing/2014/main" id="{B35B03F8-8E34-0E0C-5D2D-B4FF40743676}"/>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pic>
        <p:nvPicPr>
          <p:cNvPr id="13" name="Picture 12" descr="A green background with white text&#10;&#10;Description automatically generated">
            <a:extLst>
              <a:ext uri="{FF2B5EF4-FFF2-40B4-BE49-F238E27FC236}">
                <a16:creationId xmlns:a16="http://schemas.microsoft.com/office/drawing/2014/main" id="{49CC50AC-3ECB-5275-D3FD-9EB398D74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1322" y="603479"/>
            <a:ext cx="4109031" cy="2178958"/>
          </a:xfrm>
          <a:prstGeom prst="rect">
            <a:avLst/>
          </a:prstGeom>
        </p:spPr>
      </p:pic>
    </p:spTree>
    <p:extLst>
      <p:ext uri="{BB962C8B-B14F-4D97-AF65-F5344CB8AC3E}">
        <p14:creationId xmlns:p14="http://schemas.microsoft.com/office/powerpoint/2010/main" val="269429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4F6"/>
        </a:solidFill>
        <a:effectLst/>
      </p:bgPr>
    </p:bg>
    <p:spTree>
      <p:nvGrpSpPr>
        <p:cNvPr id="1" name="">
          <a:extLst>
            <a:ext uri="{FF2B5EF4-FFF2-40B4-BE49-F238E27FC236}">
              <a16:creationId xmlns:a16="http://schemas.microsoft.com/office/drawing/2014/main" id="{8450744D-DD1A-F8A5-2366-60D0478FB9CD}"/>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33F53EF-5818-961D-CA4D-C872D25F6268}"/>
              </a:ext>
            </a:extLst>
          </p:cNvPr>
          <p:cNvSpPr txBox="1"/>
          <p:nvPr/>
        </p:nvSpPr>
        <p:spPr>
          <a:xfrm>
            <a:off x="995172" y="2476500"/>
            <a:ext cx="15793195" cy="7154138"/>
          </a:xfrm>
          <a:prstGeom prst="rect">
            <a:avLst/>
          </a:prstGeom>
        </p:spPr>
        <p:txBody>
          <a:bodyPr lIns="0" tIns="0" rIns="0" bIns="0" rtlCol="0" anchor="t">
            <a:spAutoFit/>
          </a:bodyPr>
          <a:lstStyle/>
          <a:p>
            <a:pPr marL="539749" lvl="1" indent="-269875" algn="l">
              <a:lnSpc>
                <a:spcPts val="3499"/>
              </a:lnSpc>
              <a:spcBef>
                <a:spcPct val="0"/>
              </a:spcBef>
              <a:buFont typeface="Arial"/>
              <a:buChar char="•"/>
            </a:pPr>
            <a:r>
              <a:rPr lang="it-IT" sz="2499" dirty="0">
                <a:solidFill>
                  <a:srgbClr val="000000"/>
                </a:solidFill>
                <a:latin typeface="Fira Sans Light"/>
              </a:rPr>
              <a:t>Nel luglio 2023, nel suo </a:t>
            </a:r>
            <a:r>
              <a:rPr lang="it-IT" sz="2499" dirty="0">
                <a:solidFill>
                  <a:srgbClr val="000000"/>
                </a:solidFill>
                <a:latin typeface="Fira Sans Light"/>
                <a:hlinkClick r:id="rId3"/>
              </a:rPr>
              <a:t>Strategic Foresight Report</a:t>
            </a:r>
            <a:r>
              <a:rPr lang="it-IT" sz="2499" dirty="0">
                <a:solidFill>
                  <a:srgbClr val="000000"/>
                </a:solidFill>
                <a:latin typeface="Fira Sans Light"/>
              </a:rPr>
              <a:t>, la Commissione prevedeva che </a:t>
            </a:r>
            <a:r>
              <a:rPr lang="it-IT" sz="2499" u="none" strike="noStrike" dirty="0">
                <a:solidFill>
                  <a:srgbClr val="000000"/>
                </a:solidFill>
                <a:latin typeface="Fira Sans Light"/>
              </a:rPr>
              <a:t>per raggiungere gli obiettivi del Green Deal e di RepowerEU saranno necessari </a:t>
            </a:r>
            <a:r>
              <a:rPr lang="it-IT" sz="2499" b="1" u="none" strike="noStrike" dirty="0">
                <a:solidFill>
                  <a:srgbClr val="000000"/>
                </a:solidFill>
                <a:latin typeface="Fira Sans Bold" panose="020B0803050000020004" charset="0"/>
              </a:rPr>
              <a:t>investimenti aggiuntivi per oltre 620 </a:t>
            </a:r>
            <a:r>
              <a:rPr lang="it-IT" sz="2499" b="1" dirty="0">
                <a:solidFill>
                  <a:srgbClr val="000000"/>
                </a:solidFill>
                <a:latin typeface="Fira Sans Bold" panose="020B0803050000020004" charset="0"/>
              </a:rPr>
              <a:t>M/</a:t>
            </a:r>
            <a:r>
              <a:rPr lang="it-IT" sz="2499" b="1" u="none" strike="noStrike" dirty="0">
                <a:solidFill>
                  <a:srgbClr val="000000"/>
                </a:solidFill>
                <a:latin typeface="Fira Sans Bold" panose="020B0803050000020004" charset="0"/>
              </a:rPr>
              <a:t>anno</a:t>
            </a:r>
            <a:r>
              <a:rPr lang="it-IT" sz="2499" b="1" dirty="0">
                <a:solidFill>
                  <a:srgbClr val="000000"/>
                </a:solidFill>
                <a:latin typeface="Fira Sans Bold" panose="020B0803050000020004" charset="0"/>
              </a:rPr>
              <a:t> (330 M/anno solo per gli obiettivi al 2030)</a:t>
            </a:r>
            <a:r>
              <a:rPr lang="it-IT" sz="2499" b="1" u="none" strike="noStrike" dirty="0">
                <a:solidFill>
                  <a:srgbClr val="000000"/>
                </a:solidFill>
                <a:latin typeface="Fira Sans Light"/>
              </a:rPr>
              <a:t>. </a:t>
            </a:r>
            <a:r>
              <a:rPr lang="it-IT" sz="2499" u="none" strike="noStrike" dirty="0">
                <a:solidFill>
                  <a:srgbClr val="000000"/>
                </a:solidFill>
                <a:latin typeface="Fira Sans Light"/>
              </a:rPr>
              <a:t>La maggior parte di questi investimenti dovrà provenire da privati.</a:t>
            </a:r>
          </a:p>
          <a:p>
            <a:pPr marL="539749" lvl="1" indent="-269875" algn="l">
              <a:lnSpc>
                <a:spcPts val="3499"/>
              </a:lnSpc>
              <a:spcBef>
                <a:spcPct val="0"/>
              </a:spcBef>
              <a:buFont typeface="Arial"/>
              <a:buChar char="•"/>
            </a:pPr>
            <a:r>
              <a:rPr lang="it-IT" sz="2499" u="none" strike="noStrike" dirty="0">
                <a:solidFill>
                  <a:srgbClr val="000000"/>
                </a:solidFill>
                <a:latin typeface="Fira Sans Light"/>
              </a:rPr>
              <a:t>Nelle sue </a:t>
            </a:r>
            <a:r>
              <a:rPr lang="it-IT" sz="2499" u="none" strike="noStrike" dirty="0">
                <a:solidFill>
                  <a:srgbClr val="000000"/>
                </a:solidFill>
                <a:latin typeface="Fira Sans Light"/>
                <a:hlinkClick r:id="rId4"/>
              </a:rPr>
              <a:t>raccomandazioni per la politica climatica 2040</a:t>
            </a:r>
            <a:r>
              <a:rPr lang="it-IT" sz="2499" u="none" strike="noStrike" dirty="0">
                <a:solidFill>
                  <a:srgbClr val="000000"/>
                </a:solidFill>
                <a:latin typeface="Fira Sans Light"/>
              </a:rPr>
              <a:t>, presentate il 6 febbraio, l'esecutivo dell'UE ha dichiarato che nel periodo 2030-2050 saranno necessari </a:t>
            </a:r>
            <a:r>
              <a:rPr lang="it-IT" sz="2499" b="1" u="none" strike="noStrike" dirty="0">
                <a:solidFill>
                  <a:srgbClr val="000000"/>
                </a:solidFill>
                <a:latin typeface="Fira Sans Bold" panose="020B0803050000020004" charset="0"/>
              </a:rPr>
              <a:t>1.500 M/anno </a:t>
            </a:r>
            <a:r>
              <a:rPr lang="it-IT" sz="2499" u="none" strike="noStrike" dirty="0">
                <a:solidFill>
                  <a:srgbClr val="000000"/>
                </a:solidFill>
                <a:latin typeface="Fira Sans Light"/>
              </a:rPr>
              <a:t>solo per raggiungere gli obiettivi di decarbonizzazione dell'UE nei settori dell'energia e dei trasporti.</a:t>
            </a:r>
            <a:endParaRPr lang="en-US" sz="2499" u="none" strike="noStrike" dirty="0">
              <a:solidFill>
                <a:srgbClr val="000000"/>
              </a:solidFill>
              <a:latin typeface="Fira Sans Light"/>
            </a:endParaRPr>
          </a:p>
          <a:p>
            <a:pPr marL="539749" lvl="1" indent="-269875" algn="l">
              <a:lnSpc>
                <a:spcPts val="3499"/>
              </a:lnSpc>
              <a:spcBef>
                <a:spcPct val="0"/>
              </a:spcBef>
              <a:buFont typeface="Arial"/>
              <a:buChar char="•"/>
            </a:pPr>
            <a:r>
              <a:rPr lang="it-IT" sz="2499" u="none" strike="noStrike" dirty="0">
                <a:solidFill>
                  <a:srgbClr val="000000"/>
                </a:solidFill>
                <a:latin typeface="Fira Sans Light"/>
              </a:rPr>
              <a:t>Secondo il primo "</a:t>
            </a:r>
            <a:r>
              <a:rPr lang="it-IT" sz="2499" u="none" strike="noStrike" dirty="0">
                <a:solidFill>
                  <a:srgbClr val="000000"/>
                </a:solidFill>
                <a:latin typeface="Fira Sans Light"/>
                <a:hlinkClick r:id="rId5"/>
              </a:rPr>
              <a:t>European Climate Investment Deficit Report</a:t>
            </a:r>
            <a:r>
              <a:rPr lang="it-IT" sz="2499" u="none" strike="noStrike" dirty="0">
                <a:solidFill>
                  <a:srgbClr val="000000"/>
                </a:solidFill>
                <a:latin typeface="Fira Sans Light"/>
              </a:rPr>
              <a:t>" dell'Institute for Climate Economics (I4CE), un think tank presieduto da Jean Pisani-Ferry, ex consigliere capo del governo francese, pubblicata il 21 febbraio, </a:t>
            </a:r>
            <a:r>
              <a:rPr lang="it-IT" sz="2499" dirty="0">
                <a:solidFill>
                  <a:srgbClr val="000000"/>
                </a:solidFill>
                <a:latin typeface="Fira Sans Light"/>
              </a:rPr>
              <a:t>per </a:t>
            </a:r>
            <a:r>
              <a:rPr lang="it-IT" sz="2499" u="none" strike="noStrike" dirty="0">
                <a:solidFill>
                  <a:srgbClr val="000000"/>
                </a:solidFill>
                <a:latin typeface="Fira Sans Light"/>
              </a:rPr>
              <a:t>raggiungere gli obiettivi climatici dell'UE per il 2030, è necessario colmare un </a:t>
            </a:r>
            <a:r>
              <a:rPr lang="it-IT" sz="2499" u="none" strike="noStrike" dirty="0">
                <a:solidFill>
                  <a:srgbClr val="000000"/>
                </a:solidFill>
                <a:latin typeface="Fira Sans Bold" panose="020B0803050000020004" charset="0"/>
              </a:rPr>
              <a:t>deficit di investimenti annuale di 406 miliardi</a:t>
            </a:r>
            <a:r>
              <a:rPr lang="it-IT" sz="2499" u="none" strike="noStrike" dirty="0">
                <a:solidFill>
                  <a:srgbClr val="000000"/>
                </a:solidFill>
                <a:latin typeface="Fira Sans Light"/>
              </a:rPr>
              <a:t>. Secondo la ricerca, per raggiungere </a:t>
            </a:r>
            <a:r>
              <a:rPr lang="it-IT" sz="2499" u="none" strike="noStrike" dirty="0">
                <a:solidFill>
                  <a:srgbClr val="000000"/>
                </a:solidFill>
                <a:latin typeface="Fira Sans Bold" panose="020B0803050000020004" charset="0"/>
              </a:rPr>
              <a:t>l'obiettivo di decarbonizzazione dell'UE al 2030 </a:t>
            </a:r>
            <a:r>
              <a:rPr lang="it-IT" sz="2499" u="none" strike="noStrike" dirty="0">
                <a:solidFill>
                  <a:srgbClr val="000000"/>
                </a:solidFill>
                <a:latin typeface="Fira Sans Light"/>
              </a:rPr>
              <a:t>sono necessari almeno </a:t>
            </a:r>
            <a:r>
              <a:rPr lang="it-IT" sz="2499" u="none" strike="noStrike" dirty="0">
                <a:solidFill>
                  <a:srgbClr val="000000"/>
                </a:solidFill>
                <a:latin typeface="Fira Sans Bold" panose="020B0803050000020004" charset="0"/>
              </a:rPr>
              <a:t>813 M/anno</a:t>
            </a:r>
            <a:r>
              <a:rPr lang="it-IT" sz="2499" u="none" strike="noStrike" dirty="0">
                <a:solidFill>
                  <a:srgbClr val="000000"/>
                </a:solidFill>
                <a:latin typeface="Fira Sans Light"/>
              </a:rPr>
              <a:t> in 22 settori dell'economia. "Poiché gli investimenti nell'economia reale hanno raggiunto i 407 miliardi di euro nel 2022, il deficit di investimenti climatici in Europa è di </a:t>
            </a:r>
            <a:r>
              <a:rPr lang="it-IT" sz="2499" u="none" strike="noStrike" dirty="0">
                <a:solidFill>
                  <a:srgbClr val="000000"/>
                </a:solidFill>
                <a:latin typeface="Fira Sans Bold" panose="020B0803050000020004" charset="0"/>
              </a:rPr>
              <a:t>406 M/anno, pari al 2,6% del PIL</a:t>
            </a:r>
            <a:r>
              <a:rPr lang="it-IT" sz="2499" u="none" strike="noStrike" dirty="0">
                <a:solidFill>
                  <a:srgbClr val="000000"/>
                </a:solidFill>
                <a:latin typeface="Fira Sans Light"/>
              </a:rPr>
              <a:t>", si legge nel rapporto.</a:t>
            </a:r>
          </a:p>
          <a:p>
            <a:pPr marL="539749" lvl="1" indent="-269875" algn="l">
              <a:lnSpc>
                <a:spcPts val="3499"/>
              </a:lnSpc>
              <a:spcBef>
                <a:spcPct val="0"/>
              </a:spcBef>
              <a:buFont typeface="Arial"/>
              <a:buChar char="•"/>
            </a:pPr>
            <a:r>
              <a:rPr lang="it-IT" sz="2499" dirty="0">
                <a:solidFill>
                  <a:srgbClr val="000000"/>
                </a:solidFill>
                <a:latin typeface="Fira Sans Light"/>
              </a:rPr>
              <a:t>Sec</a:t>
            </a:r>
            <a:r>
              <a:rPr lang="en-US" sz="2499" u="none" strike="noStrike" dirty="0" err="1">
                <a:solidFill>
                  <a:srgbClr val="000000"/>
                </a:solidFill>
                <a:latin typeface="Fira Sans Light"/>
              </a:rPr>
              <a:t>ondo</a:t>
            </a:r>
            <a:r>
              <a:rPr lang="en-US" sz="2499" u="none" strike="noStrike" dirty="0">
                <a:solidFill>
                  <a:srgbClr val="000000"/>
                </a:solidFill>
                <a:latin typeface="Fira Sans Light"/>
              </a:rPr>
              <a:t> la </a:t>
            </a:r>
            <a:r>
              <a:rPr lang="en-US" sz="2499" u="none" strike="noStrike" dirty="0">
                <a:solidFill>
                  <a:srgbClr val="000000"/>
                </a:solidFill>
                <a:latin typeface="Fira Sans Bold"/>
                <a:hlinkClick r:id="rId6"/>
              </a:rPr>
              <a:t>Corte Europea dei Conti</a:t>
            </a:r>
            <a:r>
              <a:rPr lang="en-US" sz="2499" dirty="0">
                <a:solidFill>
                  <a:srgbClr val="000000"/>
                </a:solidFill>
                <a:latin typeface="Fira Sans Light"/>
              </a:rPr>
              <a:t> </a:t>
            </a:r>
            <a:r>
              <a:rPr lang="en-US" sz="2499" u="none" strike="noStrike" dirty="0" err="1">
                <a:solidFill>
                  <a:srgbClr val="000000"/>
                </a:solidFill>
                <a:latin typeface="Fira Sans Light"/>
              </a:rPr>
              <a:t>gli</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sforzi</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degli</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Stati</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membri</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potrebbero</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essere</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insufficienti</a:t>
            </a:r>
            <a:r>
              <a:rPr lang="en-US" sz="2499" u="none" strike="noStrike" dirty="0">
                <a:solidFill>
                  <a:srgbClr val="000000"/>
                </a:solidFill>
                <a:latin typeface="Fira Sans Light"/>
              </a:rPr>
              <a:t> per il </a:t>
            </a:r>
            <a:r>
              <a:rPr lang="en-US" sz="2499" u="none" strike="noStrike" dirty="0" err="1">
                <a:solidFill>
                  <a:srgbClr val="000000"/>
                </a:solidFill>
                <a:latin typeface="Fira Sans Light"/>
              </a:rPr>
              <a:t>raggiungimento</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degli</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obiettivi</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previsti</a:t>
            </a:r>
            <a:r>
              <a:rPr lang="en-US" sz="2499" u="none" strike="noStrike" dirty="0">
                <a:solidFill>
                  <a:srgbClr val="000000"/>
                </a:solidFill>
                <a:latin typeface="Fira Sans Light"/>
              </a:rPr>
              <a:t> </a:t>
            </a:r>
            <a:r>
              <a:rPr lang="en-US" sz="2499" u="none" strike="noStrike" dirty="0" err="1">
                <a:solidFill>
                  <a:srgbClr val="000000"/>
                </a:solidFill>
                <a:latin typeface="Fira Sans Light"/>
              </a:rPr>
              <a:t>entro</a:t>
            </a:r>
            <a:r>
              <a:rPr lang="en-US" sz="2499" u="none" strike="noStrike" dirty="0">
                <a:solidFill>
                  <a:srgbClr val="000000"/>
                </a:solidFill>
                <a:latin typeface="Fira Sans Light"/>
              </a:rPr>
              <a:t> il 2030</a:t>
            </a:r>
          </a:p>
        </p:txBody>
      </p:sp>
      <p:sp>
        <p:nvSpPr>
          <p:cNvPr id="3" name="TextBox 3">
            <a:extLst>
              <a:ext uri="{FF2B5EF4-FFF2-40B4-BE49-F238E27FC236}">
                <a16:creationId xmlns:a16="http://schemas.microsoft.com/office/drawing/2014/main" id="{573AE724-8BF7-960F-7FE9-35D48071D721}"/>
              </a:ext>
            </a:extLst>
          </p:cNvPr>
          <p:cNvSpPr txBox="1"/>
          <p:nvPr/>
        </p:nvSpPr>
        <p:spPr>
          <a:xfrm>
            <a:off x="1028700" y="1089236"/>
            <a:ext cx="14766361" cy="666750"/>
          </a:xfrm>
          <a:prstGeom prst="rect">
            <a:avLst/>
          </a:prstGeom>
        </p:spPr>
        <p:txBody>
          <a:bodyPr lIns="0" tIns="0" rIns="0" bIns="0" rtlCol="0" anchor="t">
            <a:spAutoFit/>
          </a:bodyPr>
          <a:lstStyle/>
          <a:p>
            <a:pPr>
              <a:lnSpc>
                <a:spcPts val="5279"/>
              </a:lnSpc>
            </a:pPr>
            <a:r>
              <a:rPr lang="en-US" sz="4399" dirty="0" err="1">
                <a:solidFill>
                  <a:srgbClr val="333A3B"/>
                </a:solidFill>
                <a:latin typeface="Fira Sans Medium"/>
              </a:rPr>
              <a:t>Diamo</a:t>
            </a:r>
            <a:r>
              <a:rPr lang="en-US" sz="4399" dirty="0">
                <a:solidFill>
                  <a:srgbClr val="333A3B"/>
                </a:solidFill>
                <a:latin typeface="Fira Sans Medium"/>
              </a:rPr>
              <a:t> </a:t>
            </a:r>
            <a:r>
              <a:rPr lang="en-US" sz="4399" dirty="0" err="1">
                <a:solidFill>
                  <a:srgbClr val="333A3B"/>
                </a:solidFill>
                <a:latin typeface="Fira Sans Medium"/>
              </a:rPr>
              <a:t>qualche</a:t>
            </a:r>
            <a:r>
              <a:rPr lang="en-US" sz="4399" dirty="0">
                <a:solidFill>
                  <a:srgbClr val="333A3B"/>
                </a:solidFill>
                <a:latin typeface="Fira Sans Medium"/>
              </a:rPr>
              <a:t> </a:t>
            </a:r>
            <a:r>
              <a:rPr lang="en-US" sz="4399" dirty="0" err="1">
                <a:solidFill>
                  <a:srgbClr val="333A3B"/>
                </a:solidFill>
                <a:latin typeface="Fira Sans Medium"/>
              </a:rPr>
              <a:t>numero</a:t>
            </a:r>
            <a:endParaRPr lang="en-US" sz="4399" dirty="0">
              <a:solidFill>
                <a:srgbClr val="333A3B"/>
              </a:solidFill>
              <a:latin typeface="Fira Sans Medium"/>
            </a:endParaRPr>
          </a:p>
        </p:txBody>
      </p:sp>
      <p:grpSp>
        <p:nvGrpSpPr>
          <p:cNvPr id="5" name="Group 5">
            <a:extLst>
              <a:ext uri="{FF2B5EF4-FFF2-40B4-BE49-F238E27FC236}">
                <a16:creationId xmlns:a16="http://schemas.microsoft.com/office/drawing/2014/main" id="{B794DED6-87A7-BDE0-CD4C-208D3819DB97}"/>
              </a:ext>
            </a:extLst>
          </p:cNvPr>
          <p:cNvGrpSpPr/>
          <p:nvPr/>
        </p:nvGrpSpPr>
        <p:grpSpPr>
          <a:xfrm>
            <a:off x="16821895" y="1730078"/>
            <a:ext cx="2243809" cy="1943149"/>
            <a:chOff x="0" y="0"/>
            <a:chExt cx="3619627" cy="3134614"/>
          </a:xfrm>
        </p:grpSpPr>
        <p:sp>
          <p:nvSpPr>
            <p:cNvPr id="6" name="Freeform 6">
              <a:extLst>
                <a:ext uri="{FF2B5EF4-FFF2-40B4-BE49-F238E27FC236}">
                  <a16:creationId xmlns:a16="http://schemas.microsoft.com/office/drawing/2014/main" id="{AF40AA6B-96BF-B16B-06D0-D2C050C261C6}"/>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7" name="Group 7">
            <a:extLst>
              <a:ext uri="{FF2B5EF4-FFF2-40B4-BE49-F238E27FC236}">
                <a16:creationId xmlns:a16="http://schemas.microsoft.com/office/drawing/2014/main" id="{D958B683-92A6-020C-1609-6362724AA638}"/>
              </a:ext>
            </a:extLst>
          </p:cNvPr>
          <p:cNvGrpSpPr/>
          <p:nvPr/>
        </p:nvGrpSpPr>
        <p:grpSpPr>
          <a:xfrm>
            <a:off x="14456586" y="-397212"/>
            <a:ext cx="3165917" cy="2741699"/>
            <a:chOff x="0" y="0"/>
            <a:chExt cx="3619627" cy="3134614"/>
          </a:xfrm>
        </p:grpSpPr>
        <p:sp>
          <p:nvSpPr>
            <p:cNvPr id="8" name="Freeform 8">
              <a:extLst>
                <a:ext uri="{FF2B5EF4-FFF2-40B4-BE49-F238E27FC236}">
                  <a16:creationId xmlns:a16="http://schemas.microsoft.com/office/drawing/2014/main" id="{9627E15C-FCF1-5BB5-CDE2-6EDB02D51CD7}"/>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9" name="Group 9">
            <a:extLst>
              <a:ext uri="{FF2B5EF4-FFF2-40B4-BE49-F238E27FC236}">
                <a16:creationId xmlns:a16="http://schemas.microsoft.com/office/drawing/2014/main" id="{F154422C-54AF-435B-354C-E4546D7C6B04}"/>
              </a:ext>
            </a:extLst>
          </p:cNvPr>
          <p:cNvGrpSpPr/>
          <p:nvPr/>
        </p:nvGrpSpPr>
        <p:grpSpPr>
          <a:xfrm>
            <a:off x="14143008" y="-1015752"/>
            <a:ext cx="1869772" cy="1619231"/>
            <a:chOff x="0" y="0"/>
            <a:chExt cx="3619627" cy="3134614"/>
          </a:xfrm>
        </p:grpSpPr>
        <p:sp>
          <p:nvSpPr>
            <p:cNvPr id="10" name="Freeform 10">
              <a:extLst>
                <a:ext uri="{FF2B5EF4-FFF2-40B4-BE49-F238E27FC236}">
                  <a16:creationId xmlns:a16="http://schemas.microsoft.com/office/drawing/2014/main" id="{01DB3879-6784-A68D-C801-21A3DE0E16AE}"/>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spTree>
    <p:extLst>
      <p:ext uri="{BB962C8B-B14F-4D97-AF65-F5344CB8AC3E}">
        <p14:creationId xmlns:p14="http://schemas.microsoft.com/office/powerpoint/2010/main" val="543831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596279"/>
            <a:ext cx="16230600" cy="827971"/>
            <a:chOff x="0" y="0"/>
            <a:chExt cx="4274726" cy="218067"/>
          </a:xfrm>
        </p:grpSpPr>
        <p:sp>
          <p:nvSpPr>
            <p:cNvPr id="3" name="Freeform 3"/>
            <p:cNvSpPr/>
            <p:nvPr/>
          </p:nvSpPr>
          <p:spPr>
            <a:xfrm>
              <a:off x="0" y="0"/>
              <a:ext cx="4274726" cy="218067"/>
            </a:xfrm>
            <a:custGeom>
              <a:avLst/>
              <a:gdLst/>
              <a:ahLst/>
              <a:cxnLst/>
              <a:rect l="l" t="t" r="r" b="b"/>
              <a:pathLst>
                <a:path w="4274726" h="218067">
                  <a:moveTo>
                    <a:pt x="0" y="0"/>
                  </a:moveTo>
                  <a:lnTo>
                    <a:pt x="4274726" y="0"/>
                  </a:lnTo>
                  <a:lnTo>
                    <a:pt x="4274726" y="218067"/>
                  </a:lnTo>
                  <a:lnTo>
                    <a:pt x="0" y="218067"/>
                  </a:lnTo>
                  <a:close/>
                </a:path>
              </a:pathLst>
            </a:custGeom>
            <a:solidFill>
              <a:srgbClr val="004651"/>
            </a:solidFill>
          </p:spPr>
          <p:txBody>
            <a:bodyPr/>
            <a:lstStyle/>
            <a:p>
              <a:endParaRPr lang="it-IT"/>
            </a:p>
          </p:txBody>
        </p:sp>
        <p:sp>
          <p:nvSpPr>
            <p:cNvPr id="4" name="TextBox 4"/>
            <p:cNvSpPr txBox="1"/>
            <p:nvPr/>
          </p:nvSpPr>
          <p:spPr>
            <a:xfrm>
              <a:off x="0" y="-19050"/>
              <a:ext cx="4274726" cy="237117"/>
            </a:xfrm>
            <a:prstGeom prst="rect">
              <a:avLst/>
            </a:prstGeom>
          </p:spPr>
          <p:txBody>
            <a:bodyPr lIns="50800" tIns="50800" rIns="50800" bIns="50800" rtlCol="0" anchor="ctr"/>
            <a:lstStyle/>
            <a:p>
              <a:pPr algn="ctr">
                <a:lnSpc>
                  <a:spcPts val="1950"/>
                </a:lnSpc>
              </a:pPr>
              <a:endParaRPr/>
            </a:p>
          </p:txBody>
        </p:sp>
      </p:grpSp>
      <p:grpSp>
        <p:nvGrpSpPr>
          <p:cNvPr id="5" name="Group 5"/>
          <p:cNvGrpSpPr/>
          <p:nvPr/>
        </p:nvGrpSpPr>
        <p:grpSpPr>
          <a:xfrm>
            <a:off x="5315419" y="2596279"/>
            <a:ext cx="11943881" cy="827971"/>
            <a:chOff x="0" y="0"/>
            <a:chExt cx="3145714" cy="218067"/>
          </a:xfrm>
        </p:grpSpPr>
        <p:sp>
          <p:nvSpPr>
            <p:cNvPr id="6" name="Freeform 6"/>
            <p:cNvSpPr/>
            <p:nvPr/>
          </p:nvSpPr>
          <p:spPr>
            <a:xfrm>
              <a:off x="0" y="0"/>
              <a:ext cx="3145714" cy="218067"/>
            </a:xfrm>
            <a:custGeom>
              <a:avLst/>
              <a:gdLst/>
              <a:ahLst/>
              <a:cxnLst/>
              <a:rect l="l" t="t" r="r" b="b"/>
              <a:pathLst>
                <a:path w="3145714" h="218067">
                  <a:moveTo>
                    <a:pt x="0" y="0"/>
                  </a:moveTo>
                  <a:lnTo>
                    <a:pt x="3145714" y="0"/>
                  </a:lnTo>
                  <a:lnTo>
                    <a:pt x="3145714" y="218067"/>
                  </a:lnTo>
                  <a:lnTo>
                    <a:pt x="0" y="218067"/>
                  </a:lnTo>
                  <a:close/>
                </a:path>
              </a:pathLst>
            </a:custGeom>
            <a:solidFill>
              <a:srgbClr val="00A181"/>
            </a:solidFill>
          </p:spPr>
          <p:txBody>
            <a:bodyPr/>
            <a:lstStyle/>
            <a:p>
              <a:endParaRPr lang="it-IT"/>
            </a:p>
          </p:txBody>
        </p:sp>
        <p:sp>
          <p:nvSpPr>
            <p:cNvPr id="7" name="TextBox 7"/>
            <p:cNvSpPr txBox="1"/>
            <p:nvPr/>
          </p:nvSpPr>
          <p:spPr>
            <a:xfrm>
              <a:off x="0" y="-19050"/>
              <a:ext cx="3145714" cy="237117"/>
            </a:xfrm>
            <a:prstGeom prst="rect">
              <a:avLst/>
            </a:prstGeom>
          </p:spPr>
          <p:txBody>
            <a:bodyPr lIns="50800" tIns="50800" rIns="50800" bIns="50800" rtlCol="0" anchor="ctr"/>
            <a:lstStyle/>
            <a:p>
              <a:pPr algn="ctr">
                <a:lnSpc>
                  <a:spcPts val="1950"/>
                </a:lnSpc>
              </a:pPr>
              <a:endParaRPr/>
            </a:p>
          </p:txBody>
        </p:sp>
      </p:grpSp>
      <p:grpSp>
        <p:nvGrpSpPr>
          <p:cNvPr id="8" name="Group 8"/>
          <p:cNvGrpSpPr/>
          <p:nvPr/>
        </p:nvGrpSpPr>
        <p:grpSpPr>
          <a:xfrm>
            <a:off x="8223947" y="2596279"/>
            <a:ext cx="9035353" cy="827971"/>
            <a:chOff x="0" y="0"/>
            <a:chExt cx="2379681" cy="218067"/>
          </a:xfrm>
        </p:grpSpPr>
        <p:sp>
          <p:nvSpPr>
            <p:cNvPr id="9" name="Freeform 9"/>
            <p:cNvSpPr/>
            <p:nvPr/>
          </p:nvSpPr>
          <p:spPr>
            <a:xfrm>
              <a:off x="0" y="0"/>
              <a:ext cx="2379681" cy="218067"/>
            </a:xfrm>
            <a:custGeom>
              <a:avLst/>
              <a:gdLst/>
              <a:ahLst/>
              <a:cxnLst/>
              <a:rect l="l" t="t" r="r" b="b"/>
              <a:pathLst>
                <a:path w="2379681" h="218067">
                  <a:moveTo>
                    <a:pt x="0" y="0"/>
                  </a:moveTo>
                  <a:lnTo>
                    <a:pt x="2379681" y="0"/>
                  </a:lnTo>
                  <a:lnTo>
                    <a:pt x="2379681" y="218067"/>
                  </a:lnTo>
                  <a:lnTo>
                    <a:pt x="0" y="218067"/>
                  </a:lnTo>
                  <a:close/>
                </a:path>
              </a:pathLst>
            </a:custGeom>
            <a:solidFill>
              <a:srgbClr val="93CF65"/>
            </a:solidFill>
          </p:spPr>
          <p:txBody>
            <a:bodyPr/>
            <a:lstStyle/>
            <a:p>
              <a:endParaRPr lang="it-IT"/>
            </a:p>
          </p:txBody>
        </p:sp>
        <p:sp>
          <p:nvSpPr>
            <p:cNvPr id="10" name="TextBox 10"/>
            <p:cNvSpPr txBox="1"/>
            <p:nvPr/>
          </p:nvSpPr>
          <p:spPr>
            <a:xfrm>
              <a:off x="0" y="-19050"/>
              <a:ext cx="2379681" cy="237117"/>
            </a:xfrm>
            <a:prstGeom prst="rect">
              <a:avLst/>
            </a:prstGeom>
          </p:spPr>
          <p:txBody>
            <a:bodyPr lIns="50800" tIns="50800" rIns="50800" bIns="50800" rtlCol="0" anchor="ctr"/>
            <a:lstStyle/>
            <a:p>
              <a:pPr algn="ctr">
                <a:lnSpc>
                  <a:spcPts val="1950"/>
                </a:lnSpc>
              </a:pPr>
              <a:endParaRPr/>
            </a:p>
          </p:txBody>
        </p:sp>
      </p:grpSp>
      <p:grpSp>
        <p:nvGrpSpPr>
          <p:cNvPr id="11" name="Group 11"/>
          <p:cNvGrpSpPr/>
          <p:nvPr/>
        </p:nvGrpSpPr>
        <p:grpSpPr>
          <a:xfrm>
            <a:off x="11488730" y="2596279"/>
            <a:ext cx="5770570" cy="827971"/>
            <a:chOff x="0" y="0"/>
            <a:chExt cx="1519821" cy="218067"/>
          </a:xfrm>
        </p:grpSpPr>
        <p:sp>
          <p:nvSpPr>
            <p:cNvPr id="12" name="Freeform 12"/>
            <p:cNvSpPr/>
            <p:nvPr/>
          </p:nvSpPr>
          <p:spPr>
            <a:xfrm>
              <a:off x="0" y="0"/>
              <a:ext cx="1519821" cy="218067"/>
            </a:xfrm>
            <a:custGeom>
              <a:avLst/>
              <a:gdLst/>
              <a:ahLst/>
              <a:cxnLst/>
              <a:rect l="l" t="t" r="r" b="b"/>
              <a:pathLst>
                <a:path w="1519821" h="218067">
                  <a:moveTo>
                    <a:pt x="0" y="0"/>
                  </a:moveTo>
                  <a:lnTo>
                    <a:pt x="1519821" y="0"/>
                  </a:lnTo>
                  <a:lnTo>
                    <a:pt x="1519821" y="218067"/>
                  </a:lnTo>
                  <a:lnTo>
                    <a:pt x="0" y="218067"/>
                  </a:lnTo>
                  <a:close/>
                </a:path>
              </a:pathLst>
            </a:custGeom>
            <a:solidFill>
              <a:srgbClr val="51C6CB"/>
            </a:solidFill>
          </p:spPr>
          <p:txBody>
            <a:bodyPr/>
            <a:lstStyle/>
            <a:p>
              <a:endParaRPr lang="it-IT"/>
            </a:p>
          </p:txBody>
        </p:sp>
        <p:sp>
          <p:nvSpPr>
            <p:cNvPr id="13" name="TextBox 13"/>
            <p:cNvSpPr txBox="1"/>
            <p:nvPr/>
          </p:nvSpPr>
          <p:spPr>
            <a:xfrm>
              <a:off x="0" y="-19050"/>
              <a:ext cx="1519821" cy="237117"/>
            </a:xfrm>
            <a:prstGeom prst="rect">
              <a:avLst/>
            </a:prstGeom>
          </p:spPr>
          <p:txBody>
            <a:bodyPr lIns="50800" tIns="50800" rIns="50800" bIns="50800" rtlCol="0" anchor="ctr"/>
            <a:lstStyle/>
            <a:p>
              <a:pPr algn="ctr">
                <a:lnSpc>
                  <a:spcPts val="1950"/>
                </a:lnSpc>
              </a:pPr>
              <a:endParaRPr/>
            </a:p>
          </p:txBody>
        </p:sp>
      </p:grpSp>
      <p:grpSp>
        <p:nvGrpSpPr>
          <p:cNvPr id="14" name="Group 14"/>
          <p:cNvGrpSpPr/>
          <p:nvPr/>
        </p:nvGrpSpPr>
        <p:grpSpPr>
          <a:xfrm>
            <a:off x="13292288" y="2596279"/>
            <a:ext cx="3967012" cy="827971"/>
            <a:chOff x="0" y="0"/>
            <a:chExt cx="1044810" cy="218067"/>
          </a:xfrm>
        </p:grpSpPr>
        <p:sp>
          <p:nvSpPr>
            <p:cNvPr id="15" name="Freeform 15"/>
            <p:cNvSpPr/>
            <p:nvPr/>
          </p:nvSpPr>
          <p:spPr>
            <a:xfrm>
              <a:off x="0" y="0"/>
              <a:ext cx="1044810" cy="218067"/>
            </a:xfrm>
            <a:custGeom>
              <a:avLst/>
              <a:gdLst/>
              <a:ahLst/>
              <a:cxnLst/>
              <a:rect l="l" t="t" r="r" b="b"/>
              <a:pathLst>
                <a:path w="1044810" h="218067">
                  <a:moveTo>
                    <a:pt x="0" y="0"/>
                  </a:moveTo>
                  <a:lnTo>
                    <a:pt x="1044810" y="0"/>
                  </a:lnTo>
                  <a:lnTo>
                    <a:pt x="1044810" y="218067"/>
                  </a:lnTo>
                  <a:lnTo>
                    <a:pt x="0" y="218067"/>
                  </a:lnTo>
                  <a:close/>
                </a:path>
              </a:pathLst>
            </a:custGeom>
            <a:solidFill>
              <a:srgbClr val="00BBA4"/>
            </a:solidFill>
          </p:spPr>
          <p:txBody>
            <a:bodyPr/>
            <a:lstStyle/>
            <a:p>
              <a:endParaRPr lang="it-IT"/>
            </a:p>
          </p:txBody>
        </p:sp>
        <p:sp>
          <p:nvSpPr>
            <p:cNvPr id="16" name="TextBox 16"/>
            <p:cNvSpPr txBox="1"/>
            <p:nvPr/>
          </p:nvSpPr>
          <p:spPr>
            <a:xfrm>
              <a:off x="0" y="-19050"/>
              <a:ext cx="1044810" cy="237117"/>
            </a:xfrm>
            <a:prstGeom prst="rect">
              <a:avLst/>
            </a:prstGeom>
          </p:spPr>
          <p:txBody>
            <a:bodyPr lIns="50800" tIns="50800" rIns="50800" bIns="50800" rtlCol="0" anchor="ctr"/>
            <a:lstStyle/>
            <a:p>
              <a:pPr algn="ctr">
                <a:lnSpc>
                  <a:spcPts val="1950"/>
                </a:lnSpc>
              </a:pPr>
              <a:endParaRPr/>
            </a:p>
          </p:txBody>
        </p:sp>
      </p:grpSp>
      <p:grpSp>
        <p:nvGrpSpPr>
          <p:cNvPr id="17" name="Group 17"/>
          <p:cNvGrpSpPr/>
          <p:nvPr/>
        </p:nvGrpSpPr>
        <p:grpSpPr>
          <a:xfrm>
            <a:off x="15654054" y="2596279"/>
            <a:ext cx="1605246" cy="827971"/>
            <a:chOff x="0" y="0"/>
            <a:chExt cx="422781" cy="218067"/>
          </a:xfrm>
        </p:grpSpPr>
        <p:sp>
          <p:nvSpPr>
            <p:cNvPr id="18" name="Freeform 18"/>
            <p:cNvSpPr/>
            <p:nvPr/>
          </p:nvSpPr>
          <p:spPr>
            <a:xfrm>
              <a:off x="0" y="0"/>
              <a:ext cx="422781" cy="218067"/>
            </a:xfrm>
            <a:custGeom>
              <a:avLst/>
              <a:gdLst/>
              <a:ahLst/>
              <a:cxnLst/>
              <a:rect l="l" t="t" r="r" b="b"/>
              <a:pathLst>
                <a:path w="422781" h="218067">
                  <a:moveTo>
                    <a:pt x="0" y="0"/>
                  </a:moveTo>
                  <a:lnTo>
                    <a:pt x="422781" y="0"/>
                  </a:lnTo>
                  <a:lnTo>
                    <a:pt x="422781" y="218067"/>
                  </a:lnTo>
                  <a:lnTo>
                    <a:pt x="0" y="218067"/>
                  </a:lnTo>
                  <a:close/>
                </a:path>
              </a:pathLst>
            </a:custGeom>
            <a:solidFill>
              <a:srgbClr val="008EA4"/>
            </a:solidFill>
          </p:spPr>
          <p:txBody>
            <a:bodyPr/>
            <a:lstStyle/>
            <a:p>
              <a:endParaRPr lang="it-IT"/>
            </a:p>
          </p:txBody>
        </p:sp>
        <p:sp>
          <p:nvSpPr>
            <p:cNvPr id="19" name="TextBox 19"/>
            <p:cNvSpPr txBox="1"/>
            <p:nvPr/>
          </p:nvSpPr>
          <p:spPr>
            <a:xfrm>
              <a:off x="0" y="-19050"/>
              <a:ext cx="422781" cy="237117"/>
            </a:xfrm>
            <a:prstGeom prst="rect">
              <a:avLst/>
            </a:prstGeom>
          </p:spPr>
          <p:txBody>
            <a:bodyPr lIns="50800" tIns="50800" rIns="50800" bIns="50800" rtlCol="0" anchor="ctr"/>
            <a:lstStyle/>
            <a:p>
              <a:pPr algn="ctr">
                <a:lnSpc>
                  <a:spcPts val="1950"/>
                </a:lnSpc>
              </a:pPr>
              <a:endParaRPr/>
            </a:p>
          </p:txBody>
        </p:sp>
      </p:grpSp>
      <p:sp>
        <p:nvSpPr>
          <p:cNvPr id="20" name="Freeform 20"/>
          <p:cNvSpPr/>
          <p:nvPr/>
        </p:nvSpPr>
        <p:spPr>
          <a:xfrm>
            <a:off x="8184094" y="2492267"/>
            <a:ext cx="79707" cy="1035994"/>
          </a:xfrm>
          <a:custGeom>
            <a:avLst/>
            <a:gdLst/>
            <a:ahLst/>
            <a:cxnLst/>
            <a:rect l="l" t="t" r="r" b="b"/>
            <a:pathLst>
              <a:path w="79707" h="1035994">
                <a:moveTo>
                  <a:pt x="0" y="0"/>
                </a:moveTo>
                <a:lnTo>
                  <a:pt x="79707" y="0"/>
                </a:lnTo>
                <a:lnTo>
                  <a:pt x="79707" y="1035994"/>
                </a:lnTo>
                <a:lnTo>
                  <a:pt x="0" y="1035994"/>
                </a:lnTo>
                <a:lnTo>
                  <a:pt x="0" y="0"/>
                </a:lnTo>
                <a:close/>
              </a:path>
            </a:pathLst>
          </a:custGeom>
          <a:blipFill>
            <a:blip r:embed="rId2">
              <a:extLst>
                <a:ext uri="{96DAC541-7B7A-43D3-8B79-37D633B846F1}">
                  <asvg:svgBlip xmlns:asvg="http://schemas.microsoft.com/office/drawing/2016/SVG/main" r:embed="rId3"/>
                </a:ext>
              </a:extLst>
            </a:blip>
            <a:stretch>
              <a:fillRect t="-76315"/>
            </a:stretch>
          </a:blipFill>
        </p:spPr>
        <p:txBody>
          <a:bodyPr/>
          <a:lstStyle/>
          <a:p>
            <a:endParaRPr lang="it-IT"/>
          </a:p>
        </p:txBody>
      </p:sp>
      <p:sp>
        <p:nvSpPr>
          <p:cNvPr id="21" name="Freeform 21"/>
          <p:cNvSpPr/>
          <p:nvPr/>
        </p:nvSpPr>
        <p:spPr>
          <a:xfrm>
            <a:off x="5275565" y="2492267"/>
            <a:ext cx="79707" cy="1035994"/>
          </a:xfrm>
          <a:custGeom>
            <a:avLst/>
            <a:gdLst/>
            <a:ahLst/>
            <a:cxnLst/>
            <a:rect l="l" t="t" r="r" b="b"/>
            <a:pathLst>
              <a:path w="79707" h="1035994">
                <a:moveTo>
                  <a:pt x="0" y="0"/>
                </a:moveTo>
                <a:lnTo>
                  <a:pt x="79707" y="0"/>
                </a:lnTo>
                <a:lnTo>
                  <a:pt x="79707" y="1035994"/>
                </a:lnTo>
                <a:lnTo>
                  <a:pt x="0" y="1035994"/>
                </a:lnTo>
                <a:lnTo>
                  <a:pt x="0" y="0"/>
                </a:lnTo>
                <a:close/>
              </a:path>
            </a:pathLst>
          </a:custGeom>
          <a:blipFill>
            <a:blip r:embed="rId2">
              <a:extLst>
                <a:ext uri="{96DAC541-7B7A-43D3-8B79-37D633B846F1}">
                  <asvg:svgBlip xmlns:asvg="http://schemas.microsoft.com/office/drawing/2016/SVG/main" r:embed="rId3"/>
                </a:ext>
              </a:extLst>
            </a:blip>
            <a:stretch>
              <a:fillRect t="-76315"/>
            </a:stretch>
          </a:blipFill>
        </p:spPr>
        <p:txBody>
          <a:bodyPr/>
          <a:lstStyle/>
          <a:p>
            <a:endParaRPr lang="it-IT"/>
          </a:p>
        </p:txBody>
      </p:sp>
      <p:sp>
        <p:nvSpPr>
          <p:cNvPr id="22" name="Freeform 22"/>
          <p:cNvSpPr/>
          <p:nvPr/>
        </p:nvSpPr>
        <p:spPr>
          <a:xfrm>
            <a:off x="11448877" y="2492267"/>
            <a:ext cx="79707" cy="1035994"/>
          </a:xfrm>
          <a:custGeom>
            <a:avLst/>
            <a:gdLst/>
            <a:ahLst/>
            <a:cxnLst/>
            <a:rect l="l" t="t" r="r" b="b"/>
            <a:pathLst>
              <a:path w="79707" h="1035994">
                <a:moveTo>
                  <a:pt x="0" y="0"/>
                </a:moveTo>
                <a:lnTo>
                  <a:pt x="79707" y="0"/>
                </a:lnTo>
                <a:lnTo>
                  <a:pt x="79707" y="1035994"/>
                </a:lnTo>
                <a:lnTo>
                  <a:pt x="0" y="1035994"/>
                </a:lnTo>
                <a:lnTo>
                  <a:pt x="0" y="0"/>
                </a:lnTo>
                <a:close/>
              </a:path>
            </a:pathLst>
          </a:custGeom>
          <a:blipFill>
            <a:blip r:embed="rId2">
              <a:extLst>
                <a:ext uri="{96DAC541-7B7A-43D3-8B79-37D633B846F1}">
                  <asvg:svgBlip xmlns:asvg="http://schemas.microsoft.com/office/drawing/2016/SVG/main" r:embed="rId3"/>
                </a:ext>
              </a:extLst>
            </a:blip>
            <a:stretch>
              <a:fillRect t="-76315"/>
            </a:stretch>
          </a:blipFill>
        </p:spPr>
        <p:txBody>
          <a:bodyPr/>
          <a:lstStyle/>
          <a:p>
            <a:endParaRPr lang="it-IT"/>
          </a:p>
        </p:txBody>
      </p:sp>
      <p:sp>
        <p:nvSpPr>
          <p:cNvPr id="23" name="Freeform 23"/>
          <p:cNvSpPr/>
          <p:nvPr/>
        </p:nvSpPr>
        <p:spPr>
          <a:xfrm>
            <a:off x="13212580" y="2492267"/>
            <a:ext cx="79707" cy="1035994"/>
          </a:xfrm>
          <a:custGeom>
            <a:avLst/>
            <a:gdLst/>
            <a:ahLst/>
            <a:cxnLst/>
            <a:rect l="l" t="t" r="r" b="b"/>
            <a:pathLst>
              <a:path w="79707" h="1035994">
                <a:moveTo>
                  <a:pt x="0" y="0"/>
                </a:moveTo>
                <a:lnTo>
                  <a:pt x="79708" y="0"/>
                </a:lnTo>
                <a:lnTo>
                  <a:pt x="79708" y="1035994"/>
                </a:lnTo>
                <a:lnTo>
                  <a:pt x="0" y="1035994"/>
                </a:lnTo>
                <a:lnTo>
                  <a:pt x="0" y="0"/>
                </a:lnTo>
                <a:close/>
              </a:path>
            </a:pathLst>
          </a:custGeom>
          <a:blipFill>
            <a:blip r:embed="rId2">
              <a:extLst>
                <a:ext uri="{96DAC541-7B7A-43D3-8B79-37D633B846F1}">
                  <asvg:svgBlip xmlns:asvg="http://schemas.microsoft.com/office/drawing/2016/SVG/main" r:embed="rId3"/>
                </a:ext>
              </a:extLst>
            </a:blip>
            <a:stretch>
              <a:fillRect t="-76315"/>
            </a:stretch>
          </a:blipFill>
        </p:spPr>
        <p:txBody>
          <a:bodyPr/>
          <a:lstStyle/>
          <a:p>
            <a:endParaRPr lang="it-IT"/>
          </a:p>
        </p:txBody>
      </p:sp>
      <p:sp>
        <p:nvSpPr>
          <p:cNvPr id="24" name="Freeform 24"/>
          <p:cNvSpPr/>
          <p:nvPr/>
        </p:nvSpPr>
        <p:spPr>
          <a:xfrm>
            <a:off x="15614200" y="2492267"/>
            <a:ext cx="79707" cy="1035994"/>
          </a:xfrm>
          <a:custGeom>
            <a:avLst/>
            <a:gdLst/>
            <a:ahLst/>
            <a:cxnLst/>
            <a:rect l="l" t="t" r="r" b="b"/>
            <a:pathLst>
              <a:path w="79707" h="1035994">
                <a:moveTo>
                  <a:pt x="0" y="0"/>
                </a:moveTo>
                <a:lnTo>
                  <a:pt x="79707" y="0"/>
                </a:lnTo>
                <a:lnTo>
                  <a:pt x="79707" y="1035994"/>
                </a:lnTo>
                <a:lnTo>
                  <a:pt x="0" y="1035994"/>
                </a:lnTo>
                <a:lnTo>
                  <a:pt x="0" y="0"/>
                </a:lnTo>
                <a:close/>
              </a:path>
            </a:pathLst>
          </a:custGeom>
          <a:blipFill>
            <a:blip r:embed="rId2">
              <a:extLst>
                <a:ext uri="{96DAC541-7B7A-43D3-8B79-37D633B846F1}">
                  <asvg:svgBlip xmlns:asvg="http://schemas.microsoft.com/office/drawing/2016/SVG/main" r:embed="rId3"/>
                </a:ext>
              </a:extLst>
            </a:blip>
            <a:stretch>
              <a:fillRect t="-76315"/>
            </a:stretch>
          </a:blipFill>
        </p:spPr>
        <p:txBody>
          <a:bodyPr/>
          <a:lstStyle/>
          <a:p>
            <a:endParaRPr lang="it-IT"/>
          </a:p>
        </p:txBody>
      </p:sp>
      <p:sp>
        <p:nvSpPr>
          <p:cNvPr id="25" name="TextBox 25"/>
          <p:cNvSpPr txBox="1"/>
          <p:nvPr/>
        </p:nvSpPr>
        <p:spPr>
          <a:xfrm>
            <a:off x="2705559" y="2791189"/>
            <a:ext cx="1007907" cy="438150"/>
          </a:xfrm>
          <a:prstGeom prst="rect">
            <a:avLst/>
          </a:prstGeom>
        </p:spPr>
        <p:txBody>
          <a:bodyPr lIns="0" tIns="0" rIns="0" bIns="0" rtlCol="0" anchor="t">
            <a:spAutoFit/>
          </a:bodyPr>
          <a:lstStyle/>
          <a:p>
            <a:pPr algn="ctr">
              <a:lnSpc>
                <a:spcPts val="3480"/>
              </a:lnSpc>
              <a:spcBef>
                <a:spcPct val="0"/>
              </a:spcBef>
            </a:pPr>
            <a:r>
              <a:rPr lang="en-US" sz="2900">
                <a:solidFill>
                  <a:srgbClr val="F4F4F4"/>
                </a:solidFill>
                <a:latin typeface="Fira Sans Bold"/>
              </a:rPr>
              <a:t>154</a:t>
            </a:r>
          </a:p>
        </p:txBody>
      </p:sp>
      <p:sp>
        <p:nvSpPr>
          <p:cNvPr id="26" name="TextBox 26"/>
          <p:cNvSpPr txBox="1"/>
          <p:nvPr/>
        </p:nvSpPr>
        <p:spPr>
          <a:xfrm>
            <a:off x="6265730" y="2791189"/>
            <a:ext cx="1007907" cy="438150"/>
          </a:xfrm>
          <a:prstGeom prst="rect">
            <a:avLst/>
          </a:prstGeom>
        </p:spPr>
        <p:txBody>
          <a:bodyPr lIns="0" tIns="0" rIns="0" bIns="0" rtlCol="0" anchor="t">
            <a:spAutoFit/>
          </a:bodyPr>
          <a:lstStyle/>
          <a:p>
            <a:pPr algn="ctr">
              <a:lnSpc>
                <a:spcPts val="3480"/>
              </a:lnSpc>
              <a:spcBef>
                <a:spcPct val="0"/>
              </a:spcBef>
            </a:pPr>
            <a:r>
              <a:rPr lang="en-US" sz="2900">
                <a:solidFill>
                  <a:srgbClr val="F4F4F4"/>
                </a:solidFill>
                <a:latin typeface="Fira Sans Bold"/>
              </a:rPr>
              <a:t>105</a:t>
            </a:r>
          </a:p>
        </p:txBody>
      </p:sp>
      <p:sp>
        <p:nvSpPr>
          <p:cNvPr id="27" name="TextBox 27"/>
          <p:cNvSpPr txBox="1"/>
          <p:nvPr/>
        </p:nvSpPr>
        <p:spPr>
          <a:xfrm>
            <a:off x="9352386" y="2791189"/>
            <a:ext cx="1007907" cy="438150"/>
          </a:xfrm>
          <a:prstGeom prst="rect">
            <a:avLst/>
          </a:prstGeom>
        </p:spPr>
        <p:txBody>
          <a:bodyPr lIns="0" tIns="0" rIns="0" bIns="0" rtlCol="0" anchor="t">
            <a:spAutoFit/>
          </a:bodyPr>
          <a:lstStyle/>
          <a:p>
            <a:pPr algn="ctr">
              <a:lnSpc>
                <a:spcPts val="3480"/>
              </a:lnSpc>
              <a:spcBef>
                <a:spcPct val="0"/>
              </a:spcBef>
            </a:pPr>
            <a:r>
              <a:rPr lang="en-US" sz="2900">
                <a:solidFill>
                  <a:srgbClr val="F4F4F4"/>
                </a:solidFill>
                <a:latin typeface="Fira Sans Bold"/>
              </a:rPr>
              <a:t>128</a:t>
            </a:r>
          </a:p>
        </p:txBody>
      </p:sp>
      <p:sp>
        <p:nvSpPr>
          <p:cNvPr id="28" name="TextBox 28"/>
          <p:cNvSpPr txBox="1"/>
          <p:nvPr/>
        </p:nvSpPr>
        <p:spPr>
          <a:xfrm>
            <a:off x="11866629" y="2791189"/>
            <a:ext cx="1007907" cy="438150"/>
          </a:xfrm>
          <a:prstGeom prst="rect">
            <a:avLst/>
          </a:prstGeom>
        </p:spPr>
        <p:txBody>
          <a:bodyPr lIns="0" tIns="0" rIns="0" bIns="0" rtlCol="0" anchor="t">
            <a:spAutoFit/>
          </a:bodyPr>
          <a:lstStyle/>
          <a:p>
            <a:pPr algn="ctr">
              <a:lnSpc>
                <a:spcPts val="3480"/>
              </a:lnSpc>
              <a:spcBef>
                <a:spcPct val="0"/>
              </a:spcBef>
            </a:pPr>
            <a:r>
              <a:rPr lang="en-US" sz="2900">
                <a:solidFill>
                  <a:srgbClr val="F4F4F4"/>
                </a:solidFill>
                <a:latin typeface="Fira Sans Bold"/>
              </a:rPr>
              <a:t>69</a:t>
            </a:r>
          </a:p>
        </p:txBody>
      </p:sp>
      <p:sp>
        <p:nvSpPr>
          <p:cNvPr id="29" name="TextBox 29"/>
          <p:cNvSpPr txBox="1"/>
          <p:nvPr/>
        </p:nvSpPr>
        <p:spPr>
          <a:xfrm>
            <a:off x="13949290" y="2791189"/>
            <a:ext cx="1007907" cy="438150"/>
          </a:xfrm>
          <a:prstGeom prst="rect">
            <a:avLst/>
          </a:prstGeom>
        </p:spPr>
        <p:txBody>
          <a:bodyPr lIns="0" tIns="0" rIns="0" bIns="0" rtlCol="0" anchor="t">
            <a:spAutoFit/>
          </a:bodyPr>
          <a:lstStyle/>
          <a:p>
            <a:pPr algn="ctr">
              <a:lnSpc>
                <a:spcPts val="3480"/>
              </a:lnSpc>
              <a:spcBef>
                <a:spcPct val="0"/>
              </a:spcBef>
            </a:pPr>
            <a:r>
              <a:rPr lang="en-US" sz="2900">
                <a:solidFill>
                  <a:srgbClr val="F4F4F4"/>
                </a:solidFill>
                <a:latin typeface="Fira Sans Bold"/>
              </a:rPr>
              <a:t>94</a:t>
            </a:r>
          </a:p>
        </p:txBody>
      </p:sp>
      <p:sp>
        <p:nvSpPr>
          <p:cNvPr id="30" name="TextBox 30"/>
          <p:cNvSpPr txBox="1"/>
          <p:nvPr/>
        </p:nvSpPr>
        <p:spPr>
          <a:xfrm>
            <a:off x="16027282" y="2791189"/>
            <a:ext cx="1007907" cy="438150"/>
          </a:xfrm>
          <a:prstGeom prst="rect">
            <a:avLst/>
          </a:prstGeom>
        </p:spPr>
        <p:txBody>
          <a:bodyPr lIns="0" tIns="0" rIns="0" bIns="0" rtlCol="0" anchor="t">
            <a:spAutoFit/>
          </a:bodyPr>
          <a:lstStyle/>
          <a:p>
            <a:pPr algn="ctr">
              <a:lnSpc>
                <a:spcPts val="3480"/>
              </a:lnSpc>
              <a:spcBef>
                <a:spcPct val="0"/>
              </a:spcBef>
            </a:pPr>
            <a:r>
              <a:rPr lang="en-US" sz="2900">
                <a:solidFill>
                  <a:srgbClr val="F4F4F4"/>
                </a:solidFill>
                <a:latin typeface="Fira Sans Bold"/>
              </a:rPr>
              <a:t>60</a:t>
            </a:r>
          </a:p>
        </p:txBody>
      </p:sp>
      <p:sp>
        <p:nvSpPr>
          <p:cNvPr id="31" name="TextBox 31"/>
          <p:cNvSpPr txBox="1"/>
          <p:nvPr/>
        </p:nvSpPr>
        <p:spPr>
          <a:xfrm>
            <a:off x="1354821" y="3518736"/>
            <a:ext cx="3709382" cy="342900"/>
          </a:xfrm>
          <a:prstGeom prst="rect">
            <a:avLst/>
          </a:prstGeom>
        </p:spPr>
        <p:txBody>
          <a:bodyPr lIns="0" tIns="0" rIns="0" bIns="0" rtlCol="0" anchor="t">
            <a:spAutoFit/>
          </a:bodyPr>
          <a:lstStyle/>
          <a:p>
            <a:pPr algn="ctr">
              <a:lnSpc>
                <a:spcPts val="2640"/>
              </a:lnSpc>
              <a:spcBef>
                <a:spcPct val="0"/>
              </a:spcBef>
            </a:pPr>
            <a:r>
              <a:rPr lang="en-US" sz="2200">
                <a:solidFill>
                  <a:srgbClr val="333A3B"/>
                </a:solidFill>
                <a:latin typeface="Fira Sans"/>
              </a:rPr>
              <a:t>A European Green Deal</a:t>
            </a:r>
          </a:p>
        </p:txBody>
      </p:sp>
      <p:sp>
        <p:nvSpPr>
          <p:cNvPr id="32" name="TextBox 32"/>
          <p:cNvSpPr txBox="1"/>
          <p:nvPr/>
        </p:nvSpPr>
        <p:spPr>
          <a:xfrm>
            <a:off x="5275565" y="3518736"/>
            <a:ext cx="2908529" cy="676275"/>
          </a:xfrm>
          <a:prstGeom prst="rect">
            <a:avLst/>
          </a:prstGeom>
        </p:spPr>
        <p:txBody>
          <a:bodyPr lIns="0" tIns="0" rIns="0" bIns="0" rtlCol="0" anchor="t">
            <a:spAutoFit/>
          </a:bodyPr>
          <a:lstStyle/>
          <a:p>
            <a:pPr algn="ctr">
              <a:lnSpc>
                <a:spcPts val="2640"/>
              </a:lnSpc>
              <a:spcBef>
                <a:spcPct val="0"/>
              </a:spcBef>
            </a:pPr>
            <a:r>
              <a:rPr lang="en-US" sz="2200">
                <a:solidFill>
                  <a:srgbClr val="333A3B"/>
                </a:solidFill>
                <a:latin typeface="Fira Sans"/>
              </a:rPr>
              <a:t>A Europe fit for the digital age</a:t>
            </a:r>
          </a:p>
        </p:txBody>
      </p:sp>
      <p:sp>
        <p:nvSpPr>
          <p:cNvPr id="33" name="TextBox 33"/>
          <p:cNvSpPr txBox="1"/>
          <p:nvPr/>
        </p:nvSpPr>
        <p:spPr>
          <a:xfrm>
            <a:off x="8263801" y="3518736"/>
            <a:ext cx="3185076" cy="676275"/>
          </a:xfrm>
          <a:prstGeom prst="rect">
            <a:avLst/>
          </a:prstGeom>
        </p:spPr>
        <p:txBody>
          <a:bodyPr lIns="0" tIns="0" rIns="0" bIns="0" rtlCol="0" anchor="t">
            <a:spAutoFit/>
          </a:bodyPr>
          <a:lstStyle/>
          <a:p>
            <a:pPr algn="ctr">
              <a:lnSpc>
                <a:spcPts val="2640"/>
              </a:lnSpc>
            </a:pPr>
            <a:r>
              <a:rPr lang="en-US" sz="2200">
                <a:solidFill>
                  <a:srgbClr val="333A3B"/>
                </a:solidFill>
                <a:latin typeface="Fira Sans"/>
              </a:rPr>
              <a:t>An economy that works </a:t>
            </a:r>
          </a:p>
          <a:p>
            <a:pPr algn="ctr">
              <a:lnSpc>
                <a:spcPts val="2640"/>
              </a:lnSpc>
              <a:spcBef>
                <a:spcPct val="0"/>
              </a:spcBef>
            </a:pPr>
            <a:r>
              <a:rPr lang="en-US" sz="2200">
                <a:solidFill>
                  <a:srgbClr val="333A3B"/>
                </a:solidFill>
                <a:latin typeface="Fira Sans"/>
              </a:rPr>
              <a:t>for people</a:t>
            </a:r>
          </a:p>
        </p:txBody>
      </p:sp>
      <p:sp>
        <p:nvSpPr>
          <p:cNvPr id="34" name="TextBox 34"/>
          <p:cNvSpPr txBox="1"/>
          <p:nvPr/>
        </p:nvSpPr>
        <p:spPr>
          <a:xfrm>
            <a:off x="11525077" y="3518736"/>
            <a:ext cx="1687504" cy="1009650"/>
          </a:xfrm>
          <a:prstGeom prst="rect">
            <a:avLst/>
          </a:prstGeom>
        </p:spPr>
        <p:txBody>
          <a:bodyPr lIns="0" tIns="0" rIns="0" bIns="0" rtlCol="0" anchor="t">
            <a:spAutoFit/>
          </a:bodyPr>
          <a:lstStyle/>
          <a:p>
            <a:pPr algn="ctr">
              <a:lnSpc>
                <a:spcPts val="2640"/>
              </a:lnSpc>
              <a:spcBef>
                <a:spcPct val="0"/>
              </a:spcBef>
            </a:pPr>
            <a:r>
              <a:rPr lang="en-US" sz="2200">
                <a:solidFill>
                  <a:srgbClr val="333A3B"/>
                </a:solidFill>
                <a:latin typeface="Fira Sans"/>
              </a:rPr>
              <a:t>A stronger Europe in the world</a:t>
            </a:r>
          </a:p>
        </p:txBody>
      </p:sp>
      <p:sp>
        <p:nvSpPr>
          <p:cNvPr id="35" name="TextBox 35"/>
          <p:cNvSpPr txBox="1"/>
          <p:nvPr/>
        </p:nvSpPr>
        <p:spPr>
          <a:xfrm>
            <a:off x="13252434" y="3566361"/>
            <a:ext cx="2321912" cy="1009650"/>
          </a:xfrm>
          <a:prstGeom prst="rect">
            <a:avLst/>
          </a:prstGeom>
        </p:spPr>
        <p:txBody>
          <a:bodyPr lIns="0" tIns="0" rIns="0" bIns="0" rtlCol="0" anchor="t">
            <a:spAutoFit/>
          </a:bodyPr>
          <a:lstStyle/>
          <a:p>
            <a:pPr algn="ctr">
              <a:lnSpc>
                <a:spcPts val="2640"/>
              </a:lnSpc>
              <a:spcBef>
                <a:spcPct val="0"/>
              </a:spcBef>
            </a:pPr>
            <a:r>
              <a:rPr lang="en-US" sz="2200">
                <a:solidFill>
                  <a:srgbClr val="333A3B"/>
                </a:solidFill>
                <a:latin typeface="Fira Sans"/>
              </a:rPr>
              <a:t>Promoting our European way of life</a:t>
            </a:r>
          </a:p>
        </p:txBody>
      </p:sp>
      <p:sp>
        <p:nvSpPr>
          <p:cNvPr id="36" name="TextBox 36"/>
          <p:cNvSpPr txBox="1"/>
          <p:nvPr/>
        </p:nvSpPr>
        <p:spPr>
          <a:xfrm>
            <a:off x="15614200" y="3566361"/>
            <a:ext cx="1806570" cy="1009650"/>
          </a:xfrm>
          <a:prstGeom prst="rect">
            <a:avLst/>
          </a:prstGeom>
        </p:spPr>
        <p:txBody>
          <a:bodyPr lIns="0" tIns="0" rIns="0" bIns="0" rtlCol="0" anchor="t">
            <a:spAutoFit/>
          </a:bodyPr>
          <a:lstStyle/>
          <a:p>
            <a:pPr algn="ctr">
              <a:lnSpc>
                <a:spcPts val="2640"/>
              </a:lnSpc>
              <a:spcBef>
                <a:spcPct val="0"/>
              </a:spcBef>
            </a:pPr>
            <a:r>
              <a:rPr lang="en-US" sz="2200">
                <a:solidFill>
                  <a:srgbClr val="333A3B"/>
                </a:solidFill>
                <a:latin typeface="Fira Sans"/>
              </a:rPr>
              <a:t>A new push for European democracy</a:t>
            </a:r>
          </a:p>
        </p:txBody>
      </p:sp>
      <p:pic>
        <p:nvPicPr>
          <p:cNvPr id="37" name="Picture 37"/>
          <p:cNvPicPr>
            <a:picLocks noChangeAspect="1"/>
          </p:cNvPicPr>
          <p:nvPr/>
        </p:nvPicPr>
        <p:blipFill>
          <a:blip r:embed="rId4"/>
          <a:stretch>
            <a:fillRect/>
          </a:stretch>
        </p:blipFill>
        <p:spPr>
          <a:xfrm>
            <a:off x="3020724" y="7579835"/>
            <a:ext cx="2018238" cy="2018238"/>
          </a:xfrm>
          <a:prstGeom prst="rect">
            <a:avLst/>
          </a:prstGeom>
        </p:spPr>
      </p:pic>
      <p:sp>
        <p:nvSpPr>
          <p:cNvPr id="38" name="Freeform 38"/>
          <p:cNvSpPr/>
          <p:nvPr/>
        </p:nvSpPr>
        <p:spPr>
          <a:xfrm rot="-5400000">
            <a:off x="8213327" y="8048172"/>
            <a:ext cx="397360" cy="1026046"/>
          </a:xfrm>
          <a:custGeom>
            <a:avLst/>
            <a:gdLst/>
            <a:ahLst/>
            <a:cxnLst/>
            <a:rect l="l" t="t" r="r" b="b"/>
            <a:pathLst>
              <a:path w="397360" h="1026046">
                <a:moveTo>
                  <a:pt x="0" y="0"/>
                </a:moveTo>
                <a:lnTo>
                  <a:pt x="397360" y="0"/>
                </a:lnTo>
                <a:lnTo>
                  <a:pt x="397360" y="1026046"/>
                </a:lnTo>
                <a:lnTo>
                  <a:pt x="0" y="10260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39" name="Freeform 39"/>
          <p:cNvSpPr/>
          <p:nvPr/>
        </p:nvSpPr>
        <p:spPr>
          <a:xfrm>
            <a:off x="9368084" y="7663260"/>
            <a:ext cx="715441" cy="449833"/>
          </a:xfrm>
          <a:custGeom>
            <a:avLst/>
            <a:gdLst/>
            <a:ahLst/>
            <a:cxnLst/>
            <a:rect l="l" t="t" r="r" b="b"/>
            <a:pathLst>
              <a:path w="715441" h="449833">
                <a:moveTo>
                  <a:pt x="0" y="0"/>
                </a:moveTo>
                <a:lnTo>
                  <a:pt x="715441" y="0"/>
                </a:lnTo>
                <a:lnTo>
                  <a:pt x="715441" y="449833"/>
                </a:lnTo>
                <a:lnTo>
                  <a:pt x="0" y="4498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40" name="Freeform 40"/>
          <p:cNvSpPr/>
          <p:nvPr/>
        </p:nvSpPr>
        <p:spPr>
          <a:xfrm>
            <a:off x="9368084" y="8277196"/>
            <a:ext cx="705901" cy="646782"/>
          </a:xfrm>
          <a:custGeom>
            <a:avLst/>
            <a:gdLst/>
            <a:ahLst/>
            <a:cxnLst/>
            <a:rect l="l" t="t" r="r" b="b"/>
            <a:pathLst>
              <a:path w="705901" h="646782">
                <a:moveTo>
                  <a:pt x="0" y="0"/>
                </a:moveTo>
                <a:lnTo>
                  <a:pt x="705901" y="0"/>
                </a:lnTo>
                <a:lnTo>
                  <a:pt x="705901" y="646782"/>
                </a:lnTo>
                <a:lnTo>
                  <a:pt x="0" y="646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it-IT"/>
          </a:p>
        </p:txBody>
      </p:sp>
      <p:sp>
        <p:nvSpPr>
          <p:cNvPr id="41" name="Freeform 41"/>
          <p:cNvSpPr/>
          <p:nvPr/>
        </p:nvSpPr>
        <p:spPr>
          <a:xfrm>
            <a:off x="9368084" y="9063731"/>
            <a:ext cx="705901" cy="446482"/>
          </a:xfrm>
          <a:custGeom>
            <a:avLst/>
            <a:gdLst/>
            <a:ahLst/>
            <a:cxnLst/>
            <a:rect l="l" t="t" r="r" b="b"/>
            <a:pathLst>
              <a:path w="705901" h="446482">
                <a:moveTo>
                  <a:pt x="0" y="0"/>
                </a:moveTo>
                <a:lnTo>
                  <a:pt x="705901" y="0"/>
                </a:lnTo>
                <a:lnTo>
                  <a:pt x="705901" y="446483"/>
                </a:lnTo>
                <a:lnTo>
                  <a:pt x="0" y="4464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it-IT"/>
          </a:p>
        </p:txBody>
      </p:sp>
      <p:sp>
        <p:nvSpPr>
          <p:cNvPr id="42" name="TextBox 42"/>
          <p:cNvSpPr txBox="1"/>
          <p:nvPr/>
        </p:nvSpPr>
        <p:spPr>
          <a:xfrm>
            <a:off x="1019175" y="1028700"/>
            <a:ext cx="16240125" cy="1057275"/>
          </a:xfrm>
          <a:prstGeom prst="rect">
            <a:avLst/>
          </a:prstGeom>
        </p:spPr>
        <p:txBody>
          <a:bodyPr lIns="0" tIns="0" rIns="0" bIns="0" rtlCol="0" anchor="t">
            <a:spAutoFit/>
          </a:bodyPr>
          <a:lstStyle/>
          <a:p>
            <a:pPr>
              <a:lnSpc>
                <a:spcPts val="4799"/>
              </a:lnSpc>
            </a:pPr>
            <a:r>
              <a:rPr lang="en-US" sz="3999">
                <a:solidFill>
                  <a:srgbClr val="333A3B"/>
                </a:solidFill>
                <a:latin typeface="Fira Sans Bold"/>
              </a:rPr>
              <a:t>Le sei priorità della Commissione Von Der Leyen</a:t>
            </a:r>
          </a:p>
          <a:p>
            <a:pPr>
              <a:lnSpc>
                <a:spcPts val="3600"/>
              </a:lnSpc>
            </a:pPr>
            <a:r>
              <a:rPr lang="en-US" sz="3000">
                <a:solidFill>
                  <a:srgbClr val="333A3B"/>
                </a:solidFill>
                <a:latin typeface="Fira Sans"/>
              </a:rPr>
              <a:t>Progressi legislativi e operativi al 31 agosto 2023</a:t>
            </a:r>
          </a:p>
        </p:txBody>
      </p:sp>
      <p:grpSp>
        <p:nvGrpSpPr>
          <p:cNvPr id="43" name="Group 43"/>
          <p:cNvGrpSpPr/>
          <p:nvPr/>
        </p:nvGrpSpPr>
        <p:grpSpPr>
          <a:xfrm>
            <a:off x="1028700" y="4880811"/>
            <a:ext cx="16304508" cy="2129842"/>
            <a:chOff x="0" y="0"/>
            <a:chExt cx="21739344" cy="2839789"/>
          </a:xfrm>
        </p:grpSpPr>
        <p:grpSp>
          <p:nvGrpSpPr>
            <p:cNvPr id="44" name="Group 44"/>
            <p:cNvGrpSpPr/>
            <p:nvPr/>
          </p:nvGrpSpPr>
          <p:grpSpPr>
            <a:xfrm>
              <a:off x="0" y="251964"/>
              <a:ext cx="21640800" cy="1103962"/>
              <a:chOff x="0" y="0"/>
              <a:chExt cx="4274726" cy="218067"/>
            </a:xfrm>
          </p:grpSpPr>
          <p:sp>
            <p:nvSpPr>
              <p:cNvPr id="45" name="Freeform 45"/>
              <p:cNvSpPr/>
              <p:nvPr/>
            </p:nvSpPr>
            <p:spPr>
              <a:xfrm>
                <a:off x="0" y="0"/>
                <a:ext cx="4274726" cy="218067"/>
              </a:xfrm>
              <a:custGeom>
                <a:avLst/>
                <a:gdLst/>
                <a:ahLst/>
                <a:cxnLst/>
                <a:rect l="l" t="t" r="r" b="b"/>
                <a:pathLst>
                  <a:path w="4274726" h="218067">
                    <a:moveTo>
                      <a:pt x="0" y="0"/>
                    </a:moveTo>
                    <a:lnTo>
                      <a:pt x="4274726" y="0"/>
                    </a:lnTo>
                    <a:lnTo>
                      <a:pt x="4274726" y="218067"/>
                    </a:lnTo>
                    <a:lnTo>
                      <a:pt x="0" y="218067"/>
                    </a:lnTo>
                    <a:close/>
                  </a:path>
                </a:pathLst>
              </a:custGeom>
              <a:solidFill>
                <a:srgbClr val="0097B2"/>
              </a:solidFill>
            </p:spPr>
            <p:txBody>
              <a:bodyPr/>
              <a:lstStyle/>
              <a:p>
                <a:endParaRPr lang="it-IT"/>
              </a:p>
            </p:txBody>
          </p:sp>
          <p:sp>
            <p:nvSpPr>
              <p:cNvPr id="46" name="TextBox 46"/>
              <p:cNvSpPr txBox="1"/>
              <p:nvPr/>
            </p:nvSpPr>
            <p:spPr>
              <a:xfrm>
                <a:off x="0" y="-19050"/>
                <a:ext cx="4274726" cy="237117"/>
              </a:xfrm>
              <a:prstGeom prst="rect">
                <a:avLst/>
              </a:prstGeom>
            </p:spPr>
            <p:txBody>
              <a:bodyPr lIns="50800" tIns="50800" rIns="50800" bIns="50800" rtlCol="0" anchor="ctr"/>
              <a:lstStyle/>
              <a:p>
                <a:pPr algn="ctr">
                  <a:lnSpc>
                    <a:spcPts val="1950"/>
                  </a:lnSpc>
                </a:pPr>
                <a:endParaRPr/>
              </a:p>
            </p:txBody>
          </p:sp>
        </p:grpSp>
        <p:grpSp>
          <p:nvGrpSpPr>
            <p:cNvPr id="47" name="Group 47"/>
            <p:cNvGrpSpPr/>
            <p:nvPr/>
          </p:nvGrpSpPr>
          <p:grpSpPr>
            <a:xfrm>
              <a:off x="14665698" y="251964"/>
              <a:ext cx="5828315" cy="1103962"/>
              <a:chOff x="0" y="0"/>
              <a:chExt cx="1151272" cy="218067"/>
            </a:xfrm>
          </p:grpSpPr>
          <p:sp>
            <p:nvSpPr>
              <p:cNvPr id="48" name="Freeform 48"/>
              <p:cNvSpPr/>
              <p:nvPr/>
            </p:nvSpPr>
            <p:spPr>
              <a:xfrm>
                <a:off x="0" y="0"/>
                <a:ext cx="1151272" cy="218067"/>
              </a:xfrm>
              <a:custGeom>
                <a:avLst/>
                <a:gdLst/>
                <a:ahLst/>
                <a:cxnLst/>
                <a:rect l="l" t="t" r="r" b="b"/>
                <a:pathLst>
                  <a:path w="1151272" h="218067">
                    <a:moveTo>
                      <a:pt x="0" y="0"/>
                    </a:moveTo>
                    <a:lnTo>
                      <a:pt x="1151272" y="0"/>
                    </a:lnTo>
                    <a:lnTo>
                      <a:pt x="1151272" y="218067"/>
                    </a:lnTo>
                    <a:lnTo>
                      <a:pt x="0" y="218067"/>
                    </a:lnTo>
                    <a:close/>
                  </a:path>
                </a:pathLst>
              </a:custGeom>
              <a:solidFill>
                <a:srgbClr val="0CDFB9"/>
              </a:solidFill>
            </p:spPr>
            <p:txBody>
              <a:bodyPr/>
              <a:lstStyle/>
              <a:p>
                <a:endParaRPr lang="it-IT"/>
              </a:p>
            </p:txBody>
          </p:sp>
          <p:sp>
            <p:nvSpPr>
              <p:cNvPr id="49" name="TextBox 49"/>
              <p:cNvSpPr txBox="1"/>
              <p:nvPr/>
            </p:nvSpPr>
            <p:spPr>
              <a:xfrm>
                <a:off x="0" y="-19050"/>
                <a:ext cx="1151272" cy="237117"/>
              </a:xfrm>
              <a:prstGeom prst="rect">
                <a:avLst/>
              </a:prstGeom>
            </p:spPr>
            <p:txBody>
              <a:bodyPr lIns="50800" tIns="50800" rIns="50800" bIns="50800" rtlCol="0" anchor="ctr"/>
              <a:lstStyle/>
              <a:p>
                <a:pPr algn="ctr">
                  <a:lnSpc>
                    <a:spcPts val="1950"/>
                  </a:lnSpc>
                </a:pPr>
                <a:endParaRPr/>
              </a:p>
            </p:txBody>
          </p:sp>
        </p:grpSp>
        <p:grpSp>
          <p:nvGrpSpPr>
            <p:cNvPr id="50" name="Group 50"/>
            <p:cNvGrpSpPr/>
            <p:nvPr/>
          </p:nvGrpSpPr>
          <p:grpSpPr>
            <a:xfrm>
              <a:off x="20494013" y="251964"/>
              <a:ext cx="1146787" cy="1103962"/>
              <a:chOff x="0" y="0"/>
              <a:chExt cx="226526" cy="218067"/>
            </a:xfrm>
          </p:grpSpPr>
          <p:sp>
            <p:nvSpPr>
              <p:cNvPr id="51" name="Freeform 51"/>
              <p:cNvSpPr/>
              <p:nvPr/>
            </p:nvSpPr>
            <p:spPr>
              <a:xfrm>
                <a:off x="0" y="0"/>
                <a:ext cx="226526" cy="218067"/>
              </a:xfrm>
              <a:custGeom>
                <a:avLst/>
                <a:gdLst/>
                <a:ahLst/>
                <a:cxnLst/>
                <a:rect l="l" t="t" r="r" b="b"/>
                <a:pathLst>
                  <a:path w="226526" h="218067">
                    <a:moveTo>
                      <a:pt x="0" y="0"/>
                    </a:moveTo>
                    <a:lnTo>
                      <a:pt x="226526" y="0"/>
                    </a:lnTo>
                    <a:lnTo>
                      <a:pt x="226526" y="218067"/>
                    </a:lnTo>
                    <a:lnTo>
                      <a:pt x="0" y="218067"/>
                    </a:lnTo>
                    <a:close/>
                  </a:path>
                </a:pathLst>
              </a:custGeom>
              <a:solidFill>
                <a:srgbClr val="52CBCF"/>
              </a:solidFill>
            </p:spPr>
            <p:txBody>
              <a:bodyPr/>
              <a:lstStyle/>
              <a:p>
                <a:endParaRPr lang="it-IT"/>
              </a:p>
            </p:txBody>
          </p:sp>
          <p:sp>
            <p:nvSpPr>
              <p:cNvPr id="52" name="TextBox 52"/>
              <p:cNvSpPr txBox="1"/>
              <p:nvPr/>
            </p:nvSpPr>
            <p:spPr>
              <a:xfrm>
                <a:off x="0" y="-19050"/>
                <a:ext cx="226526" cy="237117"/>
              </a:xfrm>
              <a:prstGeom prst="rect">
                <a:avLst/>
              </a:prstGeom>
            </p:spPr>
            <p:txBody>
              <a:bodyPr lIns="50800" tIns="50800" rIns="50800" bIns="50800" rtlCol="0" anchor="ctr"/>
              <a:lstStyle/>
              <a:p>
                <a:pPr algn="ctr">
                  <a:lnSpc>
                    <a:spcPts val="1950"/>
                  </a:lnSpc>
                </a:pPr>
                <a:endParaRPr/>
              </a:p>
            </p:txBody>
          </p:sp>
        </p:grpSp>
        <p:sp>
          <p:nvSpPr>
            <p:cNvPr id="53" name="Freeform 53"/>
            <p:cNvSpPr/>
            <p:nvPr/>
          </p:nvSpPr>
          <p:spPr>
            <a:xfrm>
              <a:off x="20420869" y="251964"/>
              <a:ext cx="106276" cy="1381325"/>
            </a:xfrm>
            <a:custGeom>
              <a:avLst/>
              <a:gdLst/>
              <a:ahLst/>
              <a:cxnLst/>
              <a:rect l="l" t="t" r="r" b="b"/>
              <a:pathLst>
                <a:path w="106276" h="1381325">
                  <a:moveTo>
                    <a:pt x="0" y="0"/>
                  </a:moveTo>
                  <a:lnTo>
                    <a:pt x="106276" y="0"/>
                  </a:lnTo>
                  <a:lnTo>
                    <a:pt x="106276" y="1381325"/>
                  </a:lnTo>
                  <a:lnTo>
                    <a:pt x="0" y="1381325"/>
                  </a:lnTo>
                  <a:lnTo>
                    <a:pt x="0" y="0"/>
                  </a:lnTo>
                  <a:close/>
                </a:path>
              </a:pathLst>
            </a:custGeom>
            <a:blipFill>
              <a:blip r:embed="rId2">
                <a:extLst>
                  <a:ext uri="{96DAC541-7B7A-43D3-8B79-37D633B846F1}">
                    <asvg:svgBlip xmlns:asvg="http://schemas.microsoft.com/office/drawing/2016/SVG/main" r:embed="rId3"/>
                  </a:ext>
                </a:extLst>
              </a:blip>
              <a:stretch>
                <a:fillRect t="-76315"/>
              </a:stretch>
            </a:blipFill>
          </p:spPr>
          <p:txBody>
            <a:bodyPr/>
            <a:lstStyle/>
            <a:p>
              <a:endParaRPr lang="it-IT"/>
            </a:p>
          </p:txBody>
        </p:sp>
        <p:sp>
          <p:nvSpPr>
            <p:cNvPr id="54" name="Freeform 54"/>
            <p:cNvSpPr/>
            <p:nvPr/>
          </p:nvSpPr>
          <p:spPr>
            <a:xfrm>
              <a:off x="14597522" y="0"/>
              <a:ext cx="106276" cy="1381325"/>
            </a:xfrm>
            <a:custGeom>
              <a:avLst/>
              <a:gdLst/>
              <a:ahLst/>
              <a:cxnLst/>
              <a:rect l="l" t="t" r="r" b="b"/>
              <a:pathLst>
                <a:path w="106276" h="1381325">
                  <a:moveTo>
                    <a:pt x="0" y="0"/>
                  </a:moveTo>
                  <a:lnTo>
                    <a:pt x="106276" y="0"/>
                  </a:lnTo>
                  <a:lnTo>
                    <a:pt x="106276" y="1381325"/>
                  </a:lnTo>
                  <a:lnTo>
                    <a:pt x="0" y="1381325"/>
                  </a:lnTo>
                  <a:lnTo>
                    <a:pt x="0" y="0"/>
                  </a:lnTo>
                  <a:close/>
                </a:path>
              </a:pathLst>
            </a:custGeom>
            <a:blipFill>
              <a:blip r:embed="rId2">
                <a:extLst>
                  <a:ext uri="{96DAC541-7B7A-43D3-8B79-37D633B846F1}">
                    <asvg:svgBlip xmlns:asvg="http://schemas.microsoft.com/office/drawing/2016/SVG/main" r:embed="rId3"/>
                  </a:ext>
                </a:extLst>
              </a:blip>
              <a:stretch>
                <a:fillRect t="-76315"/>
              </a:stretch>
            </a:blipFill>
          </p:spPr>
          <p:txBody>
            <a:bodyPr/>
            <a:lstStyle/>
            <a:p>
              <a:endParaRPr lang="it-IT"/>
            </a:p>
          </p:txBody>
        </p:sp>
        <p:sp>
          <p:nvSpPr>
            <p:cNvPr id="55" name="TextBox 55"/>
            <p:cNvSpPr txBox="1"/>
            <p:nvPr/>
          </p:nvSpPr>
          <p:spPr>
            <a:xfrm>
              <a:off x="6929568" y="511844"/>
              <a:ext cx="1343875" cy="584200"/>
            </a:xfrm>
            <a:prstGeom prst="rect">
              <a:avLst/>
            </a:prstGeom>
          </p:spPr>
          <p:txBody>
            <a:bodyPr lIns="0" tIns="0" rIns="0" bIns="0" rtlCol="0" anchor="t">
              <a:spAutoFit/>
            </a:bodyPr>
            <a:lstStyle/>
            <a:p>
              <a:pPr algn="ctr">
                <a:lnSpc>
                  <a:spcPts val="3480"/>
                </a:lnSpc>
                <a:spcBef>
                  <a:spcPct val="0"/>
                </a:spcBef>
              </a:pPr>
              <a:r>
                <a:rPr lang="en-US" sz="2900">
                  <a:solidFill>
                    <a:srgbClr val="F4F4F4"/>
                  </a:solidFill>
                  <a:latin typeface="Fira Sans Bold"/>
                </a:rPr>
                <a:t>420</a:t>
              </a:r>
            </a:p>
          </p:txBody>
        </p:sp>
        <p:sp>
          <p:nvSpPr>
            <p:cNvPr id="56" name="TextBox 56"/>
            <p:cNvSpPr txBox="1"/>
            <p:nvPr/>
          </p:nvSpPr>
          <p:spPr>
            <a:xfrm>
              <a:off x="16907917" y="511844"/>
              <a:ext cx="1343875" cy="584200"/>
            </a:xfrm>
            <a:prstGeom prst="rect">
              <a:avLst/>
            </a:prstGeom>
          </p:spPr>
          <p:txBody>
            <a:bodyPr lIns="0" tIns="0" rIns="0" bIns="0" rtlCol="0" anchor="t">
              <a:spAutoFit/>
            </a:bodyPr>
            <a:lstStyle/>
            <a:p>
              <a:pPr algn="ctr">
                <a:lnSpc>
                  <a:spcPts val="3480"/>
                </a:lnSpc>
                <a:spcBef>
                  <a:spcPct val="0"/>
                </a:spcBef>
              </a:pPr>
              <a:r>
                <a:rPr lang="en-US" sz="2900">
                  <a:solidFill>
                    <a:srgbClr val="F4F4F4"/>
                  </a:solidFill>
                  <a:latin typeface="Fira Sans Bold"/>
                </a:rPr>
                <a:t>174</a:t>
              </a:r>
            </a:p>
          </p:txBody>
        </p:sp>
        <p:sp>
          <p:nvSpPr>
            <p:cNvPr id="57" name="TextBox 57"/>
            <p:cNvSpPr txBox="1"/>
            <p:nvPr/>
          </p:nvSpPr>
          <p:spPr>
            <a:xfrm>
              <a:off x="20395469" y="511844"/>
              <a:ext cx="1343875" cy="584200"/>
            </a:xfrm>
            <a:prstGeom prst="rect">
              <a:avLst/>
            </a:prstGeom>
          </p:spPr>
          <p:txBody>
            <a:bodyPr lIns="0" tIns="0" rIns="0" bIns="0" rtlCol="0" anchor="t">
              <a:spAutoFit/>
            </a:bodyPr>
            <a:lstStyle/>
            <a:p>
              <a:pPr algn="ctr">
                <a:lnSpc>
                  <a:spcPts val="3480"/>
                </a:lnSpc>
                <a:spcBef>
                  <a:spcPct val="0"/>
                </a:spcBef>
              </a:pPr>
              <a:r>
                <a:rPr lang="en-US" sz="2900">
                  <a:solidFill>
                    <a:srgbClr val="F4F4F4"/>
                  </a:solidFill>
                  <a:latin typeface="Fira Sans Bold"/>
                </a:rPr>
                <a:t>16</a:t>
              </a:r>
            </a:p>
          </p:txBody>
        </p:sp>
        <p:sp>
          <p:nvSpPr>
            <p:cNvPr id="58" name="TextBox 58"/>
            <p:cNvSpPr txBox="1"/>
            <p:nvPr/>
          </p:nvSpPr>
          <p:spPr>
            <a:xfrm>
              <a:off x="3682198" y="1496764"/>
              <a:ext cx="7838616" cy="454025"/>
            </a:xfrm>
            <a:prstGeom prst="rect">
              <a:avLst/>
            </a:prstGeom>
          </p:spPr>
          <p:txBody>
            <a:bodyPr lIns="0" tIns="0" rIns="0" bIns="0" rtlCol="0" anchor="t">
              <a:spAutoFit/>
            </a:bodyPr>
            <a:lstStyle/>
            <a:p>
              <a:pPr algn="ctr">
                <a:lnSpc>
                  <a:spcPts val="2640"/>
                </a:lnSpc>
                <a:spcBef>
                  <a:spcPct val="0"/>
                </a:spcBef>
              </a:pPr>
              <a:r>
                <a:rPr lang="en-US" sz="2200">
                  <a:solidFill>
                    <a:srgbClr val="333A3B"/>
                  </a:solidFill>
                  <a:latin typeface="Fira Sans"/>
                </a:rPr>
                <a:t>Iniziative presentate al 31/08/23</a:t>
              </a:r>
            </a:p>
          </p:txBody>
        </p:sp>
        <p:sp>
          <p:nvSpPr>
            <p:cNvPr id="59" name="TextBox 59"/>
            <p:cNvSpPr txBox="1"/>
            <p:nvPr/>
          </p:nvSpPr>
          <p:spPr>
            <a:xfrm>
              <a:off x="14703798" y="1485082"/>
              <a:ext cx="5691671" cy="898525"/>
            </a:xfrm>
            <a:prstGeom prst="rect">
              <a:avLst/>
            </a:prstGeom>
          </p:spPr>
          <p:txBody>
            <a:bodyPr lIns="0" tIns="0" rIns="0" bIns="0" rtlCol="0" anchor="t">
              <a:spAutoFit/>
            </a:bodyPr>
            <a:lstStyle/>
            <a:p>
              <a:pPr algn="ctr">
                <a:lnSpc>
                  <a:spcPts val="2640"/>
                </a:lnSpc>
              </a:pPr>
              <a:r>
                <a:rPr lang="en-US" sz="2200">
                  <a:solidFill>
                    <a:srgbClr val="333A3B"/>
                  </a:solidFill>
                  <a:latin typeface="Fira Sans"/>
                </a:rPr>
                <a:t>Iniziative ancora </a:t>
              </a:r>
            </a:p>
            <a:p>
              <a:pPr algn="ctr">
                <a:lnSpc>
                  <a:spcPts val="2640"/>
                </a:lnSpc>
                <a:spcBef>
                  <a:spcPct val="0"/>
                </a:spcBef>
              </a:pPr>
              <a:r>
                <a:rPr lang="en-US" sz="2200">
                  <a:solidFill>
                    <a:srgbClr val="333A3B"/>
                  </a:solidFill>
                  <a:latin typeface="Fira Sans"/>
                </a:rPr>
                <a:t>da presentare</a:t>
              </a:r>
            </a:p>
          </p:txBody>
        </p:sp>
        <p:sp>
          <p:nvSpPr>
            <p:cNvPr id="60" name="TextBox 60"/>
            <p:cNvSpPr txBox="1"/>
            <p:nvPr/>
          </p:nvSpPr>
          <p:spPr>
            <a:xfrm>
              <a:off x="19264130" y="1496764"/>
              <a:ext cx="2386639" cy="1343025"/>
            </a:xfrm>
            <a:prstGeom prst="rect">
              <a:avLst/>
            </a:prstGeom>
          </p:spPr>
          <p:txBody>
            <a:bodyPr lIns="0" tIns="0" rIns="0" bIns="0" rtlCol="0" anchor="t">
              <a:spAutoFit/>
            </a:bodyPr>
            <a:lstStyle/>
            <a:p>
              <a:pPr algn="r">
                <a:lnSpc>
                  <a:spcPts val="2640"/>
                </a:lnSpc>
                <a:spcBef>
                  <a:spcPct val="0"/>
                </a:spcBef>
              </a:pPr>
              <a:r>
                <a:rPr lang="en-US" sz="2200">
                  <a:solidFill>
                    <a:srgbClr val="333A3B"/>
                  </a:solidFill>
                  <a:latin typeface="Fira Sans"/>
                </a:rPr>
                <a:t>Iniziative presentate e poi ritirate</a:t>
              </a:r>
            </a:p>
          </p:txBody>
        </p:sp>
      </p:grpSp>
      <p:sp>
        <p:nvSpPr>
          <p:cNvPr id="61" name="TextBox 61"/>
          <p:cNvSpPr txBox="1"/>
          <p:nvPr/>
        </p:nvSpPr>
        <p:spPr>
          <a:xfrm>
            <a:off x="1028700" y="8244404"/>
            <a:ext cx="1888523" cy="679573"/>
          </a:xfrm>
          <a:prstGeom prst="rect">
            <a:avLst/>
          </a:prstGeom>
        </p:spPr>
        <p:txBody>
          <a:bodyPr lIns="0" tIns="0" rIns="0" bIns="0" rtlCol="0" anchor="t">
            <a:spAutoFit/>
          </a:bodyPr>
          <a:lstStyle/>
          <a:p>
            <a:pPr algn="ctr">
              <a:lnSpc>
                <a:spcPts val="2638"/>
              </a:lnSpc>
              <a:spcBef>
                <a:spcPct val="0"/>
              </a:spcBef>
            </a:pPr>
            <a:r>
              <a:rPr lang="en-US" sz="2198">
                <a:solidFill>
                  <a:srgbClr val="333A3B"/>
                </a:solidFill>
                <a:latin typeface="Fira Sans Bold"/>
              </a:rPr>
              <a:t>221</a:t>
            </a:r>
            <a:r>
              <a:rPr lang="en-US" sz="2198">
                <a:solidFill>
                  <a:srgbClr val="333A3B"/>
                </a:solidFill>
                <a:latin typeface="Fira Sans"/>
              </a:rPr>
              <a:t> iniziative adottate</a:t>
            </a:r>
          </a:p>
        </p:txBody>
      </p:sp>
      <p:sp>
        <p:nvSpPr>
          <p:cNvPr id="62" name="TextBox 62"/>
          <p:cNvSpPr txBox="1"/>
          <p:nvPr/>
        </p:nvSpPr>
        <p:spPr>
          <a:xfrm>
            <a:off x="5184328" y="8049134"/>
            <a:ext cx="2442449" cy="1014597"/>
          </a:xfrm>
          <a:prstGeom prst="rect">
            <a:avLst/>
          </a:prstGeom>
        </p:spPr>
        <p:txBody>
          <a:bodyPr lIns="0" tIns="0" rIns="0" bIns="0" rtlCol="0" anchor="t">
            <a:spAutoFit/>
          </a:bodyPr>
          <a:lstStyle/>
          <a:p>
            <a:pPr algn="ctr">
              <a:lnSpc>
                <a:spcPts val="2638"/>
              </a:lnSpc>
              <a:spcBef>
                <a:spcPct val="0"/>
              </a:spcBef>
            </a:pPr>
            <a:r>
              <a:rPr lang="en-US" sz="2198">
                <a:solidFill>
                  <a:srgbClr val="333A3B"/>
                </a:solidFill>
                <a:latin typeface="Fira Sans Bold"/>
              </a:rPr>
              <a:t>199 </a:t>
            </a:r>
            <a:r>
              <a:rPr lang="en-US" sz="2198">
                <a:solidFill>
                  <a:srgbClr val="333A3B"/>
                </a:solidFill>
                <a:latin typeface="Fira Sans"/>
              </a:rPr>
              <a:t>iniziative presentate ma non ancora adottate</a:t>
            </a:r>
          </a:p>
        </p:txBody>
      </p:sp>
      <p:sp>
        <p:nvSpPr>
          <p:cNvPr id="63" name="TextBox 63"/>
          <p:cNvSpPr txBox="1"/>
          <p:nvPr/>
        </p:nvSpPr>
        <p:spPr>
          <a:xfrm>
            <a:off x="10397610" y="7711140"/>
            <a:ext cx="4832567" cy="344549"/>
          </a:xfrm>
          <a:prstGeom prst="rect">
            <a:avLst/>
          </a:prstGeom>
        </p:spPr>
        <p:txBody>
          <a:bodyPr lIns="0" tIns="0" rIns="0" bIns="0" rtlCol="0" anchor="t">
            <a:spAutoFit/>
          </a:bodyPr>
          <a:lstStyle/>
          <a:p>
            <a:pPr>
              <a:lnSpc>
                <a:spcPts val="2638"/>
              </a:lnSpc>
              <a:spcBef>
                <a:spcPct val="0"/>
              </a:spcBef>
            </a:pPr>
            <a:r>
              <a:rPr lang="en-US" sz="2198">
                <a:solidFill>
                  <a:srgbClr val="333A3B"/>
                </a:solidFill>
                <a:latin typeface="Fira Sans Bold"/>
              </a:rPr>
              <a:t>141 </a:t>
            </a:r>
            <a:r>
              <a:rPr lang="en-US" sz="2198">
                <a:solidFill>
                  <a:srgbClr val="333A3B"/>
                </a:solidFill>
                <a:latin typeface="Fira Sans"/>
              </a:rPr>
              <a:t>procedono normalmente</a:t>
            </a:r>
          </a:p>
        </p:txBody>
      </p:sp>
      <p:sp>
        <p:nvSpPr>
          <p:cNvPr id="64" name="TextBox 64"/>
          <p:cNvSpPr txBox="1"/>
          <p:nvPr/>
        </p:nvSpPr>
        <p:spPr>
          <a:xfrm>
            <a:off x="10397610" y="8423550"/>
            <a:ext cx="4832567" cy="344549"/>
          </a:xfrm>
          <a:prstGeom prst="rect">
            <a:avLst/>
          </a:prstGeom>
        </p:spPr>
        <p:txBody>
          <a:bodyPr lIns="0" tIns="0" rIns="0" bIns="0" rtlCol="0" anchor="t">
            <a:spAutoFit/>
          </a:bodyPr>
          <a:lstStyle/>
          <a:p>
            <a:pPr>
              <a:lnSpc>
                <a:spcPts val="2638"/>
              </a:lnSpc>
              <a:spcBef>
                <a:spcPct val="0"/>
              </a:spcBef>
            </a:pPr>
            <a:r>
              <a:rPr lang="en-US" sz="2198">
                <a:solidFill>
                  <a:srgbClr val="333A3B"/>
                </a:solidFill>
                <a:latin typeface="Fira Sans Bold"/>
              </a:rPr>
              <a:t>26 </a:t>
            </a:r>
            <a:r>
              <a:rPr lang="en-US" sz="2198">
                <a:solidFill>
                  <a:srgbClr val="333A3B"/>
                </a:solidFill>
                <a:latin typeface="Fira Sans"/>
              </a:rPr>
              <a:t>prossime all’adozione</a:t>
            </a:r>
          </a:p>
        </p:txBody>
      </p:sp>
      <p:sp>
        <p:nvSpPr>
          <p:cNvPr id="65" name="TextBox 65"/>
          <p:cNvSpPr txBox="1"/>
          <p:nvPr/>
        </p:nvSpPr>
        <p:spPr>
          <a:xfrm>
            <a:off x="10397610" y="9083128"/>
            <a:ext cx="6861690" cy="344549"/>
          </a:xfrm>
          <a:prstGeom prst="rect">
            <a:avLst/>
          </a:prstGeom>
        </p:spPr>
        <p:txBody>
          <a:bodyPr lIns="0" tIns="0" rIns="0" bIns="0" rtlCol="0" anchor="t">
            <a:spAutoFit/>
          </a:bodyPr>
          <a:lstStyle/>
          <a:p>
            <a:pPr>
              <a:lnSpc>
                <a:spcPts val="2638"/>
              </a:lnSpc>
              <a:spcBef>
                <a:spcPct val="0"/>
              </a:spcBef>
            </a:pPr>
            <a:r>
              <a:rPr lang="en-US" sz="2198">
                <a:solidFill>
                  <a:srgbClr val="333A3B"/>
                </a:solidFill>
                <a:latin typeface="Fira Sans Bold"/>
              </a:rPr>
              <a:t>32 </a:t>
            </a:r>
            <a:r>
              <a:rPr lang="en-US" sz="2198">
                <a:solidFill>
                  <a:srgbClr val="333A3B"/>
                </a:solidFill>
                <a:latin typeface="Fira Sans"/>
              </a:rPr>
              <a:t>procedono lentamente oppure sono state bloccate</a:t>
            </a:r>
          </a:p>
        </p:txBody>
      </p:sp>
      <p:sp>
        <p:nvSpPr>
          <p:cNvPr id="66" name="Freeform 66"/>
          <p:cNvSpPr/>
          <p:nvPr/>
        </p:nvSpPr>
        <p:spPr>
          <a:xfrm rot="1955341">
            <a:off x="4672095" y="6466960"/>
            <a:ext cx="397360" cy="1026046"/>
          </a:xfrm>
          <a:custGeom>
            <a:avLst/>
            <a:gdLst/>
            <a:ahLst/>
            <a:cxnLst/>
            <a:rect l="l" t="t" r="r" b="b"/>
            <a:pathLst>
              <a:path w="397360" h="1026046">
                <a:moveTo>
                  <a:pt x="0" y="0"/>
                </a:moveTo>
                <a:lnTo>
                  <a:pt x="397360" y="0"/>
                </a:lnTo>
                <a:lnTo>
                  <a:pt x="397360" y="1026046"/>
                </a:lnTo>
                <a:lnTo>
                  <a:pt x="0" y="10260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a:extLst>
            <a:ext uri="{FF2B5EF4-FFF2-40B4-BE49-F238E27FC236}">
              <a16:creationId xmlns:a16="http://schemas.microsoft.com/office/drawing/2014/main" id="{1BE77D6C-3A2F-05D8-98C5-EC2722FAC271}"/>
            </a:ext>
          </a:extLst>
        </p:cNvPr>
        <p:cNvGrpSpPr/>
        <p:nvPr/>
      </p:nvGrpSpPr>
      <p:grpSpPr>
        <a:xfrm>
          <a:off x="0" y="0"/>
          <a:ext cx="0" cy="0"/>
          <a:chOff x="0" y="0"/>
          <a:chExt cx="0" cy="0"/>
        </a:xfrm>
      </p:grpSpPr>
      <p:sp>
        <p:nvSpPr>
          <p:cNvPr id="86" name="AutoShape 2">
            <a:extLst>
              <a:ext uri="{FF2B5EF4-FFF2-40B4-BE49-F238E27FC236}">
                <a16:creationId xmlns:a16="http://schemas.microsoft.com/office/drawing/2014/main" id="{22F2A8B1-EB8C-C28A-D8A4-A4BBFA9E0BD1}"/>
              </a:ext>
            </a:extLst>
          </p:cNvPr>
          <p:cNvSpPr/>
          <p:nvPr/>
        </p:nvSpPr>
        <p:spPr>
          <a:xfrm>
            <a:off x="-248892" y="8372506"/>
            <a:ext cx="18536892" cy="9525"/>
          </a:xfrm>
          <a:prstGeom prst="line">
            <a:avLst/>
          </a:prstGeom>
          <a:ln w="19050" cap="rnd">
            <a:solidFill>
              <a:srgbClr val="004651"/>
            </a:solidFill>
            <a:prstDash val="solid"/>
            <a:headEnd type="none" w="sm" len="sm"/>
            <a:tailEnd type="none" w="sm" len="sm"/>
          </a:ln>
        </p:spPr>
        <p:txBody>
          <a:bodyPr/>
          <a:lstStyle/>
          <a:p>
            <a:endParaRPr lang="it-IT"/>
          </a:p>
        </p:txBody>
      </p:sp>
      <p:grpSp>
        <p:nvGrpSpPr>
          <p:cNvPr id="96" name="Group 12">
            <a:extLst>
              <a:ext uri="{FF2B5EF4-FFF2-40B4-BE49-F238E27FC236}">
                <a16:creationId xmlns:a16="http://schemas.microsoft.com/office/drawing/2014/main" id="{E6059017-3CC2-6F79-B3C0-F913ED340DEF}"/>
              </a:ext>
            </a:extLst>
          </p:cNvPr>
          <p:cNvGrpSpPr/>
          <p:nvPr/>
        </p:nvGrpSpPr>
        <p:grpSpPr>
          <a:xfrm>
            <a:off x="1031805" y="8198352"/>
            <a:ext cx="380203" cy="329258"/>
            <a:chOff x="0" y="0"/>
            <a:chExt cx="3619627" cy="3134614"/>
          </a:xfrm>
        </p:grpSpPr>
        <p:sp>
          <p:nvSpPr>
            <p:cNvPr id="97" name="Freeform 13">
              <a:extLst>
                <a:ext uri="{FF2B5EF4-FFF2-40B4-BE49-F238E27FC236}">
                  <a16:creationId xmlns:a16="http://schemas.microsoft.com/office/drawing/2014/main" id="{BFE55867-BAF1-6861-D996-8FFF421F3496}"/>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98" name="Group 14">
            <a:extLst>
              <a:ext uri="{FF2B5EF4-FFF2-40B4-BE49-F238E27FC236}">
                <a16:creationId xmlns:a16="http://schemas.microsoft.com/office/drawing/2014/main" id="{8891EDEE-D521-3C65-BE85-3126AB93A52D}"/>
              </a:ext>
            </a:extLst>
          </p:cNvPr>
          <p:cNvGrpSpPr/>
          <p:nvPr/>
        </p:nvGrpSpPr>
        <p:grpSpPr>
          <a:xfrm>
            <a:off x="7231442" y="8191208"/>
            <a:ext cx="380203" cy="329258"/>
            <a:chOff x="0" y="0"/>
            <a:chExt cx="3619627" cy="3134614"/>
          </a:xfrm>
        </p:grpSpPr>
        <p:sp>
          <p:nvSpPr>
            <p:cNvPr id="99" name="Freeform 15">
              <a:extLst>
                <a:ext uri="{FF2B5EF4-FFF2-40B4-BE49-F238E27FC236}">
                  <a16:creationId xmlns:a16="http://schemas.microsoft.com/office/drawing/2014/main" id="{942D3315-FA8A-2540-F8F2-07371943E675}"/>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100" name="Group 16">
            <a:extLst>
              <a:ext uri="{FF2B5EF4-FFF2-40B4-BE49-F238E27FC236}">
                <a16:creationId xmlns:a16="http://schemas.microsoft.com/office/drawing/2014/main" id="{4A47FFA0-2C5C-D3B7-8DFC-8A5EC5F28F6E}"/>
              </a:ext>
            </a:extLst>
          </p:cNvPr>
          <p:cNvGrpSpPr/>
          <p:nvPr/>
        </p:nvGrpSpPr>
        <p:grpSpPr>
          <a:xfrm>
            <a:off x="13216507" y="8198352"/>
            <a:ext cx="380203" cy="329258"/>
            <a:chOff x="0" y="0"/>
            <a:chExt cx="3619627" cy="3134614"/>
          </a:xfrm>
        </p:grpSpPr>
        <p:sp>
          <p:nvSpPr>
            <p:cNvPr id="101" name="Freeform 17">
              <a:extLst>
                <a:ext uri="{FF2B5EF4-FFF2-40B4-BE49-F238E27FC236}">
                  <a16:creationId xmlns:a16="http://schemas.microsoft.com/office/drawing/2014/main" id="{0808C364-B5FF-965F-C91B-1D513FF9B3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104" name="Group 20">
            <a:extLst>
              <a:ext uri="{FF2B5EF4-FFF2-40B4-BE49-F238E27FC236}">
                <a16:creationId xmlns:a16="http://schemas.microsoft.com/office/drawing/2014/main" id="{FA2BB9A8-82D5-EC1C-C340-F586880E19B2}"/>
              </a:ext>
            </a:extLst>
          </p:cNvPr>
          <p:cNvGrpSpPr/>
          <p:nvPr/>
        </p:nvGrpSpPr>
        <p:grpSpPr>
          <a:xfrm>
            <a:off x="16799111" y="2687862"/>
            <a:ext cx="2977778" cy="2578770"/>
            <a:chOff x="0" y="0"/>
            <a:chExt cx="3619627" cy="3134614"/>
          </a:xfrm>
        </p:grpSpPr>
        <p:sp>
          <p:nvSpPr>
            <p:cNvPr id="105" name="Freeform 21">
              <a:extLst>
                <a:ext uri="{FF2B5EF4-FFF2-40B4-BE49-F238E27FC236}">
                  <a16:creationId xmlns:a16="http://schemas.microsoft.com/office/drawing/2014/main" id="{02D387C9-82E1-5433-5FBB-ACB347A8F33E}"/>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106" name="Group 22">
            <a:extLst>
              <a:ext uri="{FF2B5EF4-FFF2-40B4-BE49-F238E27FC236}">
                <a16:creationId xmlns:a16="http://schemas.microsoft.com/office/drawing/2014/main" id="{A666D8D0-E883-F811-6B39-27849BE53718}"/>
              </a:ext>
            </a:extLst>
          </p:cNvPr>
          <p:cNvGrpSpPr/>
          <p:nvPr/>
        </p:nvGrpSpPr>
        <p:grpSpPr>
          <a:xfrm>
            <a:off x="13660090" y="-135282"/>
            <a:ext cx="4201515" cy="3638531"/>
            <a:chOff x="0" y="0"/>
            <a:chExt cx="3619627" cy="3134614"/>
          </a:xfrm>
        </p:grpSpPr>
        <p:sp>
          <p:nvSpPr>
            <p:cNvPr id="107" name="Freeform 23">
              <a:extLst>
                <a:ext uri="{FF2B5EF4-FFF2-40B4-BE49-F238E27FC236}">
                  <a16:creationId xmlns:a16="http://schemas.microsoft.com/office/drawing/2014/main" id="{4B4C769D-DCC7-2F09-F58E-05E753398D22}"/>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108" name="Group 24">
            <a:extLst>
              <a:ext uri="{FF2B5EF4-FFF2-40B4-BE49-F238E27FC236}">
                <a16:creationId xmlns:a16="http://schemas.microsoft.com/office/drawing/2014/main" id="{9ACD9566-CD85-DFC3-2CA5-165EACE684E5}"/>
              </a:ext>
            </a:extLst>
          </p:cNvPr>
          <p:cNvGrpSpPr/>
          <p:nvPr/>
        </p:nvGrpSpPr>
        <p:grpSpPr>
          <a:xfrm>
            <a:off x="13243939" y="-956153"/>
            <a:ext cx="2481390" cy="2148895"/>
            <a:chOff x="0" y="0"/>
            <a:chExt cx="3619627" cy="3134614"/>
          </a:xfrm>
        </p:grpSpPr>
        <p:sp>
          <p:nvSpPr>
            <p:cNvPr id="109" name="Freeform 25">
              <a:extLst>
                <a:ext uri="{FF2B5EF4-FFF2-40B4-BE49-F238E27FC236}">
                  <a16:creationId xmlns:a16="http://schemas.microsoft.com/office/drawing/2014/main" id="{EE210F94-8C80-98EF-B8EE-F95972D944FC}"/>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sp>
        <p:nvSpPr>
          <p:cNvPr id="110" name="TextBox 26">
            <a:extLst>
              <a:ext uri="{FF2B5EF4-FFF2-40B4-BE49-F238E27FC236}">
                <a16:creationId xmlns:a16="http://schemas.microsoft.com/office/drawing/2014/main" id="{3F7227D9-0EDA-DAB9-BF81-ADB8940D394B}"/>
              </a:ext>
            </a:extLst>
          </p:cNvPr>
          <p:cNvSpPr txBox="1"/>
          <p:nvPr/>
        </p:nvSpPr>
        <p:spPr>
          <a:xfrm>
            <a:off x="1028700" y="1028700"/>
            <a:ext cx="11942042" cy="1047750"/>
          </a:xfrm>
          <a:prstGeom prst="rect">
            <a:avLst/>
          </a:prstGeom>
        </p:spPr>
        <p:txBody>
          <a:bodyPr lIns="0" tIns="0" rIns="0" bIns="0" rtlCol="0" anchor="t">
            <a:spAutoFit/>
          </a:bodyPr>
          <a:lstStyle/>
          <a:p>
            <a:pPr>
              <a:lnSpc>
                <a:spcPts val="5399"/>
              </a:lnSpc>
            </a:pPr>
            <a:r>
              <a:rPr lang="en-US" sz="4499" spc="-44" dirty="0" err="1">
                <a:solidFill>
                  <a:srgbClr val="333A3B"/>
                </a:solidFill>
                <a:latin typeface="Fira Sans Bold"/>
              </a:rPr>
              <a:t>Rendicontazione</a:t>
            </a:r>
            <a:r>
              <a:rPr lang="en-US" sz="4499" spc="-44" dirty="0">
                <a:solidFill>
                  <a:srgbClr val="333A3B"/>
                </a:solidFill>
                <a:latin typeface="Fira Sans Bold"/>
              </a:rPr>
              <a:t> non </a:t>
            </a:r>
            <a:r>
              <a:rPr lang="en-US" sz="4499" spc="-44" dirty="0" err="1">
                <a:solidFill>
                  <a:srgbClr val="333A3B"/>
                </a:solidFill>
                <a:latin typeface="Fira Sans Bold"/>
              </a:rPr>
              <a:t>finanziaria</a:t>
            </a:r>
            <a:r>
              <a:rPr lang="en-US" sz="4499" spc="-44" dirty="0">
                <a:solidFill>
                  <a:srgbClr val="333A3B"/>
                </a:solidFill>
                <a:latin typeface="Fira Sans Bold"/>
              </a:rPr>
              <a:t> &amp; Green Deal</a:t>
            </a:r>
          </a:p>
          <a:p>
            <a:pPr>
              <a:lnSpc>
                <a:spcPts val="2999"/>
              </a:lnSpc>
              <a:spcBef>
                <a:spcPct val="0"/>
              </a:spcBef>
            </a:pPr>
            <a:r>
              <a:rPr lang="en-US" sz="2499" spc="-24" dirty="0" err="1">
                <a:solidFill>
                  <a:srgbClr val="00A181"/>
                </a:solidFill>
                <a:latin typeface="Fira Sans Bold"/>
              </a:rPr>
              <a:t>Evoluzione</a:t>
            </a:r>
            <a:r>
              <a:rPr lang="en-US" sz="2499" spc="-24" dirty="0">
                <a:solidFill>
                  <a:srgbClr val="00A181"/>
                </a:solidFill>
                <a:latin typeface="Fira Sans Bold"/>
              </a:rPr>
              <a:t> </a:t>
            </a:r>
            <a:r>
              <a:rPr lang="en-US" sz="2499" spc="-24" dirty="0" err="1">
                <a:solidFill>
                  <a:srgbClr val="00A181"/>
                </a:solidFill>
                <a:latin typeface="Fira Sans Bold"/>
              </a:rPr>
              <a:t>della</a:t>
            </a:r>
            <a:r>
              <a:rPr lang="en-US" sz="2499" spc="-24" dirty="0">
                <a:solidFill>
                  <a:srgbClr val="00A181"/>
                </a:solidFill>
                <a:latin typeface="Fira Sans Bold"/>
              </a:rPr>
              <a:t> </a:t>
            </a:r>
            <a:r>
              <a:rPr lang="en-US" sz="2499" spc="-24" dirty="0" err="1">
                <a:solidFill>
                  <a:srgbClr val="00A181"/>
                </a:solidFill>
                <a:latin typeface="Fira Sans Bold"/>
              </a:rPr>
              <a:t>normativa</a:t>
            </a:r>
            <a:endParaRPr lang="en-US" sz="2499" spc="-24" dirty="0">
              <a:solidFill>
                <a:srgbClr val="00A181"/>
              </a:solidFill>
              <a:latin typeface="Fira Sans Bold"/>
            </a:endParaRPr>
          </a:p>
        </p:txBody>
      </p:sp>
      <p:grpSp>
        <p:nvGrpSpPr>
          <p:cNvPr id="14" name="Group 3">
            <a:extLst>
              <a:ext uri="{FF2B5EF4-FFF2-40B4-BE49-F238E27FC236}">
                <a16:creationId xmlns:a16="http://schemas.microsoft.com/office/drawing/2014/main" id="{7DD788E8-D836-EA7B-F946-1667D8380B00}"/>
              </a:ext>
            </a:extLst>
          </p:cNvPr>
          <p:cNvGrpSpPr/>
          <p:nvPr/>
        </p:nvGrpSpPr>
        <p:grpSpPr>
          <a:xfrm>
            <a:off x="1028700" y="4771951"/>
            <a:ext cx="3364925" cy="2857605"/>
            <a:chOff x="0" y="0"/>
            <a:chExt cx="4486566" cy="3810140"/>
          </a:xfrm>
        </p:grpSpPr>
        <p:sp>
          <p:nvSpPr>
            <p:cNvPr id="15" name="TextBox 4">
              <a:extLst>
                <a:ext uri="{FF2B5EF4-FFF2-40B4-BE49-F238E27FC236}">
                  <a16:creationId xmlns:a16="http://schemas.microsoft.com/office/drawing/2014/main" id="{3824ED60-700A-ABA5-C040-0512A95470B7}"/>
                </a:ext>
              </a:extLst>
            </p:cNvPr>
            <p:cNvSpPr txBox="1"/>
            <p:nvPr/>
          </p:nvSpPr>
          <p:spPr>
            <a:xfrm>
              <a:off x="0" y="-9525"/>
              <a:ext cx="4486566" cy="1139825"/>
            </a:xfrm>
            <a:prstGeom prst="rect">
              <a:avLst/>
            </a:prstGeom>
          </p:spPr>
          <p:txBody>
            <a:bodyPr lIns="0" tIns="0" rIns="0" bIns="0" rtlCol="0" anchor="t">
              <a:spAutoFit/>
            </a:bodyPr>
            <a:lstStyle/>
            <a:p>
              <a:pPr>
                <a:lnSpc>
                  <a:spcPts val="4320"/>
                </a:lnSpc>
              </a:pPr>
              <a:r>
                <a:rPr lang="en-US" sz="3600" dirty="0">
                  <a:solidFill>
                    <a:srgbClr val="00A181"/>
                  </a:solidFill>
                  <a:latin typeface="Fira Sans"/>
                </a:rPr>
                <a:t>2014</a:t>
              </a:r>
            </a:p>
            <a:p>
              <a:pPr marL="0" lvl="0" indent="0">
                <a:lnSpc>
                  <a:spcPts val="2400"/>
                </a:lnSpc>
                <a:spcBef>
                  <a:spcPct val="0"/>
                </a:spcBef>
              </a:pPr>
              <a:r>
                <a:rPr lang="en-US" sz="2000" dirty="0" err="1">
                  <a:solidFill>
                    <a:srgbClr val="00A181"/>
                  </a:solidFill>
                  <a:latin typeface="Fira Sans Bold"/>
                </a:rPr>
                <a:t>Direttiva</a:t>
              </a:r>
              <a:r>
                <a:rPr lang="en-US" sz="2000" dirty="0">
                  <a:solidFill>
                    <a:srgbClr val="00A181"/>
                  </a:solidFill>
                  <a:latin typeface="Fira Sans Bold"/>
                </a:rPr>
                <a:t> 2014/95/UE </a:t>
              </a:r>
            </a:p>
          </p:txBody>
        </p:sp>
        <p:sp>
          <p:nvSpPr>
            <p:cNvPr id="16" name="TextBox 5">
              <a:extLst>
                <a:ext uri="{FF2B5EF4-FFF2-40B4-BE49-F238E27FC236}">
                  <a16:creationId xmlns:a16="http://schemas.microsoft.com/office/drawing/2014/main" id="{FEAAD11B-3A09-1DB5-269C-48C44453F8E0}"/>
                </a:ext>
              </a:extLst>
            </p:cNvPr>
            <p:cNvSpPr txBox="1"/>
            <p:nvPr/>
          </p:nvSpPr>
          <p:spPr>
            <a:xfrm>
              <a:off x="0" y="1480749"/>
              <a:ext cx="4486566" cy="2329392"/>
            </a:xfrm>
            <a:prstGeom prst="rect">
              <a:avLst/>
            </a:prstGeom>
          </p:spPr>
          <p:txBody>
            <a:bodyPr lIns="0" tIns="0" rIns="0" bIns="0" rtlCol="0" anchor="t">
              <a:spAutoFit/>
            </a:bodyPr>
            <a:lstStyle/>
            <a:p>
              <a:pPr marL="0" lvl="0" indent="0">
                <a:lnSpc>
                  <a:spcPts val="2800"/>
                </a:lnSpc>
                <a:spcBef>
                  <a:spcPct val="0"/>
                </a:spcBef>
              </a:pPr>
              <a:r>
                <a:rPr lang="en-US" sz="2000">
                  <a:solidFill>
                    <a:srgbClr val="333A3B"/>
                  </a:solidFill>
                  <a:latin typeface="Fira Sans Light"/>
                </a:rPr>
                <a:t>Grandi imprese (&gt;500 dipendenti) devono integrare nel bilancio dichiarazioni ambientali e sociali per valutare l'impatto aziendale</a:t>
              </a:r>
            </a:p>
          </p:txBody>
        </p:sp>
      </p:grpSp>
      <p:grpSp>
        <p:nvGrpSpPr>
          <p:cNvPr id="17" name="Group 6">
            <a:extLst>
              <a:ext uri="{FF2B5EF4-FFF2-40B4-BE49-F238E27FC236}">
                <a16:creationId xmlns:a16="http://schemas.microsoft.com/office/drawing/2014/main" id="{79708195-F025-B48C-465D-C2563F2ABA79}"/>
              </a:ext>
            </a:extLst>
          </p:cNvPr>
          <p:cNvGrpSpPr/>
          <p:nvPr/>
        </p:nvGrpSpPr>
        <p:grpSpPr>
          <a:xfrm>
            <a:off x="7231443" y="4764583"/>
            <a:ext cx="3364925" cy="2857828"/>
            <a:chOff x="0" y="0"/>
            <a:chExt cx="4486566" cy="3810438"/>
          </a:xfrm>
        </p:grpSpPr>
        <p:sp>
          <p:nvSpPr>
            <p:cNvPr id="18" name="TextBox 7">
              <a:extLst>
                <a:ext uri="{FF2B5EF4-FFF2-40B4-BE49-F238E27FC236}">
                  <a16:creationId xmlns:a16="http://schemas.microsoft.com/office/drawing/2014/main" id="{398A80A0-BE67-6787-6647-46F9F46390BA}"/>
                </a:ext>
              </a:extLst>
            </p:cNvPr>
            <p:cNvSpPr txBox="1"/>
            <p:nvPr/>
          </p:nvSpPr>
          <p:spPr>
            <a:xfrm>
              <a:off x="0" y="-9525"/>
              <a:ext cx="4486566" cy="1139825"/>
            </a:xfrm>
            <a:prstGeom prst="rect">
              <a:avLst/>
            </a:prstGeom>
          </p:spPr>
          <p:txBody>
            <a:bodyPr lIns="0" tIns="0" rIns="0" bIns="0" rtlCol="0" anchor="t">
              <a:spAutoFit/>
            </a:bodyPr>
            <a:lstStyle/>
            <a:p>
              <a:pPr>
                <a:lnSpc>
                  <a:spcPts val="4320"/>
                </a:lnSpc>
              </a:pPr>
              <a:r>
                <a:rPr lang="en-US" sz="3600" dirty="0">
                  <a:solidFill>
                    <a:srgbClr val="00A181"/>
                  </a:solidFill>
                  <a:latin typeface="Fira Sans"/>
                </a:rPr>
                <a:t>2015, 2019, 2020</a:t>
              </a:r>
            </a:p>
            <a:p>
              <a:pPr marL="0" lvl="0" indent="0">
                <a:lnSpc>
                  <a:spcPts val="2400"/>
                </a:lnSpc>
                <a:spcBef>
                  <a:spcPct val="0"/>
                </a:spcBef>
              </a:pPr>
              <a:r>
                <a:rPr lang="en-US" sz="2000" dirty="0" err="1">
                  <a:solidFill>
                    <a:srgbClr val="00A181"/>
                  </a:solidFill>
                  <a:latin typeface="Fira Sans Bold"/>
                </a:rPr>
                <a:t>Consultazioni</a:t>
              </a:r>
              <a:endParaRPr lang="en-US" sz="2000" dirty="0">
                <a:solidFill>
                  <a:srgbClr val="00A181"/>
                </a:solidFill>
                <a:latin typeface="Fira Sans Bold"/>
              </a:endParaRPr>
            </a:p>
          </p:txBody>
        </p:sp>
        <p:sp>
          <p:nvSpPr>
            <p:cNvPr id="19" name="TextBox 8">
              <a:extLst>
                <a:ext uri="{FF2B5EF4-FFF2-40B4-BE49-F238E27FC236}">
                  <a16:creationId xmlns:a16="http://schemas.microsoft.com/office/drawing/2014/main" id="{71A48F6E-351C-44DD-F88C-A470FF06D4A1}"/>
                </a:ext>
              </a:extLst>
            </p:cNvPr>
            <p:cNvSpPr txBox="1"/>
            <p:nvPr/>
          </p:nvSpPr>
          <p:spPr>
            <a:xfrm>
              <a:off x="0" y="1481046"/>
              <a:ext cx="4486566" cy="2329392"/>
            </a:xfrm>
            <a:prstGeom prst="rect">
              <a:avLst/>
            </a:prstGeom>
          </p:spPr>
          <p:txBody>
            <a:bodyPr lIns="0" tIns="0" rIns="0" bIns="0" rtlCol="0" anchor="t">
              <a:spAutoFit/>
            </a:bodyPr>
            <a:lstStyle/>
            <a:p>
              <a:pPr marL="0" lvl="0" indent="0">
                <a:lnSpc>
                  <a:spcPts val="2800"/>
                </a:lnSpc>
                <a:spcBef>
                  <a:spcPct val="0"/>
                </a:spcBef>
              </a:pPr>
              <a:r>
                <a:rPr lang="en-US" sz="2000">
                  <a:solidFill>
                    <a:srgbClr val="333A3B"/>
                  </a:solidFill>
                  <a:latin typeface="Fira Sans Light"/>
                </a:rPr>
                <a:t>Diverse consultazioni per raccogliere dati e opinioni sui problemi da affrontare riguardo alla rendicontazione non finanziaria</a:t>
              </a:r>
            </a:p>
          </p:txBody>
        </p:sp>
      </p:grpSp>
      <p:grpSp>
        <p:nvGrpSpPr>
          <p:cNvPr id="20" name="Group 9">
            <a:extLst>
              <a:ext uri="{FF2B5EF4-FFF2-40B4-BE49-F238E27FC236}">
                <a16:creationId xmlns:a16="http://schemas.microsoft.com/office/drawing/2014/main" id="{FF3526A5-ED92-F504-42BF-623DA80B6781}"/>
              </a:ext>
            </a:extLst>
          </p:cNvPr>
          <p:cNvGrpSpPr/>
          <p:nvPr/>
        </p:nvGrpSpPr>
        <p:grpSpPr>
          <a:xfrm>
            <a:off x="13243939" y="4771727"/>
            <a:ext cx="3364925" cy="2857828"/>
            <a:chOff x="0" y="0"/>
            <a:chExt cx="4486566" cy="3810438"/>
          </a:xfrm>
        </p:grpSpPr>
        <p:sp>
          <p:nvSpPr>
            <p:cNvPr id="21" name="TextBox 10">
              <a:extLst>
                <a:ext uri="{FF2B5EF4-FFF2-40B4-BE49-F238E27FC236}">
                  <a16:creationId xmlns:a16="http://schemas.microsoft.com/office/drawing/2014/main" id="{73A0246A-FE93-8A36-F449-4571E1A91512}"/>
                </a:ext>
              </a:extLst>
            </p:cNvPr>
            <p:cNvSpPr txBox="1"/>
            <p:nvPr/>
          </p:nvSpPr>
          <p:spPr>
            <a:xfrm>
              <a:off x="0" y="-9525"/>
              <a:ext cx="4486566" cy="1139825"/>
            </a:xfrm>
            <a:prstGeom prst="rect">
              <a:avLst/>
            </a:prstGeom>
          </p:spPr>
          <p:txBody>
            <a:bodyPr lIns="0" tIns="0" rIns="0" bIns="0" rtlCol="0" anchor="t">
              <a:spAutoFit/>
            </a:bodyPr>
            <a:lstStyle/>
            <a:p>
              <a:pPr>
                <a:lnSpc>
                  <a:spcPts val="4320"/>
                </a:lnSpc>
              </a:pPr>
              <a:r>
                <a:rPr lang="en-US" sz="3600">
                  <a:solidFill>
                    <a:srgbClr val="00A181"/>
                  </a:solidFill>
                  <a:latin typeface="Fira Sans"/>
                </a:rPr>
                <a:t>2019</a:t>
              </a:r>
            </a:p>
            <a:p>
              <a:pPr marL="0" lvl="0" indent="0">
                <a:lnSpc>
                  <a:spcPts val="2400"/>
                </a:lnSpc>
                <a:spcBef>
                  <a:spcPct val="0"/>
                </a:spcBef>
              </a:pPr>
              <a:r>
                <a:rPr lang="en-US" sz="2000">
                  <a:solidFill>
                    <a:srgbClr val="00A181"/>
                  </a:solidFill>
                  <a:latin typeface="Fira Sans Bold"/>
                </a:rPr>
                <a:t>Regolamento UE 2019/2088</a:t>
              </a:r>
            </a:p>
          </p:txBody>
        </p:sp>
        <p:sp>
          <p:nvSpPr>
            <p:cNvPr id="22" name="TextBox 11">
              <a:extLst>
                <a:ext uri="{FF2B5EF4-FFF2-40B4-BE49-F238E27FC236}">
                  <a16:creationId xmlns:a16="http://schemas.microsoft.com/office/drawing/2014/main" id="{19795A14-E266-6CB2-9718-BA62D78A1327}"/>
                </a:ext>
              </a:extLst>
            </p:cNvPr>
            <p:cNvSpPr txBox="1"/>
            <p:nvPr/>
          </p:nvSpPr>
          <p:spPr>
            <a:xfrm>
              <a:off x="0" y="1481046"/>
              <a:ext cx="4486566" cy="2329392"/>
            </a:xfrm>
            <a:prstGeom prst="rect">
              <a:avLst/>
            </a:prstGeom>
          </p:spPr>
          <p:txBody>
            <a:bodyPr lIns="0" tIns="0" rIns="0" bIns="0" rtlCol="0" anchor="t">
              <a:spAutoFit/>
            </a:bodyPr>
            <a:lstStyle/>
            <a:p>
              <a:pPr marL="0" lvl="0" indent="0">
                <a:lnSpc>
                  <a:spcPts val="2800"/>
                </a:lnSpc>
                <a:spcBef>
                  <a:spcPct val="0"/>
                </a:spcBef>
              </a:pPr>
              <a:r>
                <a:rPr lang="en-US" sz="2000" dirty="0" err="1">
                  <a:solidFill>
                    <a:srgbClr val="333A3B"/>
                  </a:solidFill>
                  <a:latin typeface="Fira Sans Light"/>
                </a:rPr>
                <a:t>Trasparenza</a:t>
              </a:r>
              <a:r>
                <a:rPr lang="en-US" sz="2000" dirty="0">
                  <a:solidFill>
                    <a:srgbClr val="333A3B"/>
                  </a:solidFill>
                  <a:latin typeface="Fira Sans Light"/>
                </a:rPr>
                <a:t> </a:t>
              </a:r>
              <a:r>
                <a:rPr lang="en-US" sz="2000" dirty="0" err="1">
                  <a:solidFill>
                    <a:srgbClr val="333A3B"/>
                  </a:solidFill>
                  <a:latin typeface="Fira Sans Light"/>
                </a:rPr>
                <a:t>delle</a:t>
              </a:r>
              <a:r>
                <a:rPr lang="en-US" sz="2000" dirty="0">
                  <a:solidFill>
                    <a:srgbClr val="333A3B"/>
                  </a:solidFill>
                  <a:latin typeface="Fira Sans Light"/>
                </a:rPr>
                <a:t> </a:t>
              </a:r>
              <a:r>
                <a:rPr lang="en-US" sz="2000" dirty="0" err="1">
                  <a:solidFill>
                    <a:srgbClr val="333A3B"/>
                  </a:solidFill>
                  <a:latin typeface="Fira Sans Light"/>
                </a:rPr>
                <a:t>informazioni</a:t>
              </a:r>
              <a:r>
                <a:rPr lang="en-US" sz="2000" dirty="0">
                  <a:solidFill>
                    <a:srgbClr val="333A3B"/>
                  </a:solidFill>
                  <a:latin typeface="Fira Sans Light"/>
                </a:rPr>
                <a:t> </a:t>
              </a:r>
              <a:r>
                <a:rPr lang="en-US" sz="2000" dirty="0" err="1">
                  <a:solidFill>
                    <a:srgbClr val="333A3B"/>
                  </a:solidFill>
                  <a:latin typeface="Fira Sans Light"/>
                </a:rPr>
                <a:t>su</a:t>
              </a:r>
              <a:r>
                <a:rPr lang="en-US" sz="2000" dirty="0">
                  <a:solidFill>
                    <a:srgbClr val="333A3B"/>
                  </a:solidFill>
                  <a:latin typeface="Fira Sans Light"/>
                </a:rPr>
                <a:t> </a:t>
              </a:r>
              <a:r>
                <a:rPr lang="en-US" sz="2000" dirty="0" err="1">
                  <a:solidFill>
                    <a:srgbClr val="333A3B"/>
                  </a:solidFill>
                  <a:latin typeface="Fira Sans Light"/>
                </a:rPr>
                <a:t>rischio</a:t>
              </a:r>
              <a:r>
                <a:rPr lang="en-US" sz="2000" dirty="0">
                  <a:solidFill>
                    <a:srgbClr val="333A3B"/>
                  </a:solidFill>
                  <a:latin typeface="Fira Sans Light"/>
                </a:rPr>
                <a:t> di </a:t>
              </a:r>
              <a:r>
                <a:rPr lang="en-US" sz="2000" dirty="0" err="1">
                  <a:solidFill>
                    <a:srgbClr val="333A3B"/>
                  </a:solidFill>
                  <a:latin typeface="Fira Sans Light"/>
                </a:rPr>
                <a:t>sostenibilità</a:t>
              </a:r>
              <a:r>
                <a:rPr lang="en-US" sz="2000" dirty="0">
                  <a:solidFill>
                    <a:srgbClr val="333A3B"/>
                  </a:solidFill>
                  <a:latin typeface="Fira Sans Light"/>
                </a:rPr>
                <a:t> per </a:t>
              </a:r>
              <a:r>
                <a:rPr lang="en-US" sz="2000" dirty="0" err="1">
                  <a:solidFill>
                    <a:srgbClr val="333A3B"/>
                  </a:solidFill>
                  <a:latin typeface="Fira Sans Light"/>
                </a:rPr>
                <a:t>partecipanti</a:t>
              </a:r>
              <a:r>
                <a:rPr lang="en-US" sz="2000" dirty="0">
                  <a:solidFill>
                    <a:srgbClr val="333A3B"/>
                  </a:solidFill>
                  <a:latin typeface="Fira Sans Light"/>
                </a:rPr>
                <a:t> ai </a:t>
              </a:r>
              <a:r>
                <a:rPr lang="en-US" sz="2000" dirty="0" err="1">
                  <a:solidFill>
                    <a:srgbClr val="333A3B"/>
                  </a:solidFill>
                  <a:latin typeface="Fira Sans Light"/>
                </a:rPr>
                <a:t>mercati</a:t>
              </a:r>
              <a:r>
                <a:rPr lang="en-US" sz="2000" dirty="0">
                  <a:solidFill>
                    <a:srgbClr val="333A3B"/>
                  </a:solidFill>
                  <a:latin typeface="Fira Sans Light"/>
                </a:rPr>
                <a:t> </a:t>
              </a:r>
              <a:r>
                <a:rPr lang="en-US" sz="2000" dirty="0" err="1">
                  <a:solidFill>
                    <a:srgbClr val="333A3B"/>
                  </a:solidFill>
                  <a:latin typeface="Fira Sans Light"/>
                </a:rPr>
                <a:t>finanziari</a:t>
              </a:r>
              <a:r>
                <a:rPr lang="en-US" sz="2000" dirty="0">
                  <a:solidFill>
                    <a:srgbClr val="333A3B"/>
                  </a:solidFill>
                  <a:latin typeface="Fira Sans Light"/>
                </a:rPr>
                <a:t> e </a:t>
              </a:r>
              <a:r>
                <a:rPr lang="en-US" sz="2000" dirty="0" err="1">
                  <a:solidFill>
                    <a:srgbClr val="333A3B"/>
                  </a:solidFill>
                  <a:latin typeface="Fira Sans Light"/>
                </a:rPr>
                <a:t>consulenti</a:t>
              </a:r>
              <a:r>
                <a:rPr lang="en-US" sz="2000" dirty="0">
                  <a:solidFill>
                    <a:srgbClr val="333A3B"/>
                  </a:solidFill>
                  <a:latin typeface="Fira Sans Light"/>
                </a:rPr>
                <a:t> </a:t>
              </a:r>
              <a:r>
                <a:rPr lang="en-US" sz="2000" dirty="0" err="1">
                  <a:solidFill>
                    <a:srgbClr val="333A3B"/>
                  </a:solidFill>
                  <a:latin typeface="Fira Sans Light"/>
                </a:rPr>
                <a:t>finanziari</a:t>
              </a:r>
              <a:endParaRPr lang="en-US" sz="2000" dirty="0">
                <a:solidFill>
                  <a:srgbClr val="333A3B"/>
                </a:solidFill>
                <a:latin typeface="Fira Sans Light"/>
              </a:endParaRPr>
            </a:p>
          </p:txBody>
        </p:sp>
      </p:grpSp>
    </p:spTree>
    <p:extLst>
      <p:ext uri="{BB962C8B-B14F-4D97-AF65-F5344CB8AC3E}">
        <p14:creationId xmlns:p14="http://schemas.microsoft.com/office/powerpoint/2010/main" val="3495209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a:extLst>
            <a:ext uri="{FF2B5EF4-FFF2-40B4-BE49-F238E27FC236}">
              <a16:creationId xmlns:a16="http://schemas.microsoft.com/office/drawing/2014/main" id="{AF640A4F-2C27-B40B-9863-83B6192E7A40}"/>
            </a:ext>
          </a:extLst>
        </p:cNvPr>
        <p:cNvGrpSpPr/>
        <p:nvPr/>
      </p:nvGrpSpPr>
      <p:grpSpPr>
        <a:xfrm>
          <a:off x="0" y="0"/>
          <a:ext cx="0" cy="0"/>
          <a:chOff x="0" y="0"/>
          <a:chExt cx="0" cy="0"/>
        </a:xfrm>
      </p:grpSpPr>
      <p:sp>
        <p:nvSpPr>
          <p:cNvPr id="86" name="AutoShape 2">
            <a:extLst>
              <a:ext uri="{FF2B5EF4-FFF2-40B4-BE49-F238E27FC236}">
                <a16:creationId xmlns:a16="http://schemas.microsoft.com/office/drawing/2014/main" id="{D3BB5C54-06DD-B747-CA04-CB90FC7EF6DF}"/>
              </a:ext>
            </a:extLst>
          </p:cNvPr>
          <p:cNvSpPr/>
          <p:nvPr/>
        </p:nvSpPr>
        <p:spPr>
          <a:xfrm>
            <a:off x="-248892" y="8372506"/>
            <a:ext cx="18536892" cy="9525"/>
          </a:xfrm>
          <a:prstGeom prst="line">
            <a:avLst/>
          </a:prstGeom>
          <a:ln w="19050" cap="rnd">
            <a:solidFill>
              <a:srgbClr val="004651"/>
            </a:solidFill>
            <a:prstDash val="solid"/>
            <a:headEnd type="none" w="sm" len="sm"/>
            <a:tailEnd type="none" w="sm" len="sm"/>
          </a:ln>
        </p:spPr>
        <p:txBody>
          <a:bodyPr/>
          <a:lstStyle/>
          <a:p>
            <a:endParaRPr lang="it-IT"/>
          </a:p>
        </p:txBody>
      </p:sp>
      <p:grpSp>
        <p:nvGrpSpPr>
          <p:cNvPr id="96" name="Group 12">
            <a:extLst>
              <a:ext uri="{FF2B5EF4-FFF2-40B4-BE49-F238E27FC236}">
                <a16:creationId xmlns:a16="http://schemas.microsoft.com/office/drawing/2014/main" id="{74BD815F-916B-200A-04BC-BBD6AE8956E2}"/>
              </a:ext>
            </a:extLst>
          </p:cNvPr>
          <p:cNvGrpSpPr/>
          <p:nvPr/>
        </p:nvGrpSpPr>
        <p:grpSpPr>
          <a:xfrm>
            <a:off x="1031805" y="8198352"/>
            <a:ext cx="380203" cy="329258"/>
            <a:chOff x="0" y="0"/>
            <a:chExt cx="3619627" cy="3134614"/>
          </a:xfrm>
        </p:grpSpPr>
        <p:sp>
          <p:nvSpPr>
            <p:cNvPr id="97" name="Freeform 13">
              <a:extLst>
                <a:ext uri="{FF2B5EF4-FFF2-40B4-BE49-F238E27FC236}">
                  <a16:creationId xmlns:a16="http://schemas.microsoft.com/office/drawing/2014/main" id="{ADF5A3EC-9052-EBC2-186C-7D648A96858B}"/>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98" name="Group 14">
            <a:extLst>
              <a:ext uri="{FF2B5EF4-FFF2-40B4-BE49-F238E27FC236}">
                <a16:creationId xmlns:a16="http://schemas.microsoft.com/office/drawing/2014/main" id="{C8DC179C-55FB-9BD5-D954-406D446F57C8}"/>
              </a:ext>
            </a:extLst>
          </p:cNvPr>
          <p:cNvGrpSpPr/>
          <p:nvPr/>
        </p:nvGrpSpPr>
        <p:grpSpPr>
          <a:xfrm>
            <a:off x="7231442" y="8191208"/>
            <a:ext cx="380203" cy="329258"/>
            <a:chOff x="0" y="0"/>
            <a:chExt cx="3619627" cy="3134614"/>
          </a:xfrm>
        </p:grpSpPr>
        <p:sp>
          <p:nvSpPr>
            <p:cNvPr id="99" name="Freeform 15">
              <a:extLst>
                <a:ext uri="{FF2B5EF4-FFF2-40B4-BE49-F238E27FC236}">
                  <a16:creationId xmlns:a16="http://schemas.microsoft.com/office/drawing/2014/main" id="{171E8DD0-CC10-A3E4-F531-DD09C176904C}"/>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100" name="Group 16">
            <a:extLst>
              <a:ext uri="{FF2B5EF4-FFF2-40B4-BE49-F238E27FC236}">
                <a16:creationId xmlns:a16="http://schemas.microsoft.com/office/drawing/2014/main" id="{EF7518ED-3050-0675-F5EB-56F382FC80D1}"/>
              </a:ext>
            </a:extLst>
          </p:cNvPr>
          <p:cNvGrpSpPr/>
          <p:nvPr/>
        </p:nvGrpSpPr>
        <p:grpSpPr>
          <a:xfrm>
            <a:off x="13216507" y="8198352"/>
            <a:ext cx="380203" cy="329258"/>
            <a:chOff x="0" y="0"/>
            <a:chExt cx="3619627" cy="3134614"/>
          </a:xfrm>
        </p:grpSpPr>
        <p:sp>
          <p:nvSpPr>
            <p:cNvPr id="101" name="Freeform 17">
              <a:extLst>
                <a:ext uri="{FF2B5EF4-FFF2-40B4-BE49-F238E27FC236}">
                  <a16:creationId xmlns:a16="http://schemas.microsoft.com/office/drawing/2014/main" id="{7363BB4C-92B1-5971-C1E3-ED20A71A7D2B}"/>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104" name="Group 20">
            <a:extLst>
              <a:ext uri="{FF2B5EF4-FFF2-40B4-BE49-F238E27FC236}">
                <a16:creationId xmlns:a16="http://schemas.microsoft.com/office/drawing/2014/main" id="{43F67C07-A7A8-E94C-496F-3424B9A2CE11}"/>
              </a:ext>
            </a:extLst>
          </p:cNvPr>
          <p:cNvGrpSpPr/>
          <p:nvPr/>
        </p:nvGrpSpPr>
        <p:grpSpPr>
          <a:xfrm>
            <a:off x="16799111" y="2687862"/>
            <a:ext cx="2977778" cy="2578770"/>
            <a:chOff x="0" y="0"/>
            <a:chExt cx="3619627" cy="3134614"/>
          </a:xfrm>
        </p:grpSpPr>
        <p:sp>
          <p:nvSpPr>
            <p:cNvPr id="105" name="Freeform 21">
              <a:extLst>
                <a:ext uri="{FF2B5EF4-FFF2-40B4-BE49-F238E27FC236}">
                  <a16:creationId xmlns:a16="http://schemas.microsoft.com/office/drawing/2014/main" id="{8A1E0854-701F-5CEF-1761-D69AF370F145}"/>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106" name="Group 22">
            <a:extLst>
              <a:ext uri="{FF2B5EF4-FFF2-40B4-BE49-F238E27FC236}">
                <a16:creationId xmlns:a16="http://schemas.microsoft.com/office/drawing/2014/main" id="{2E3566C7-8783-383F-D103-557173CE7BDA}"/>
              </a:ext>
            </a:extLst>
          </p:cNvPr>
          <p:cNvGrpSpPr/>
          <p:nvPr/>
        </p:nvGrpSpPr>
        <p:grpSpPr>
          <a:xfrm>
            <a:off x="13660090" y="-135282"/>
            <a:ext cx="4201515" cy="3638531"/>
            <a:chOff x="0" y="0"/>
            <a:chExt cx="3619627" cy="3134614"/>
          </a:xfrm>
        </p:grpSpPr>
        <p:sp>
          <p:nvSpPr>
            <p:cNvPr id="107" name="Freeform 23">
              <a:extLst>
                <a:ext uri="{FF2B5EF4-FFF2-40B4-BE49-F238E27FC236}">
                  <a16:creationId xmlns:a16="http://schemas.microsoft.com/office/drawing/2014/main" id="{13972033-2D12-9CD7-CFF2-C8463082B5E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108" name="Group 24">
            <a:extLst>
              <a:ext uri="{FF2B5EF4-FFF2-40B4-BE49-F238E27FC236}">
                <a16:creationId xmlns:a16="http://schemas.microsoft.com/office/drawing/2014/main" id="{E67BD0AD-F77B-53DF-9F17-F513410BC386}"/>
              </a:ext>
            </a:extLst>
          </p:cNvPr>
          <p:cNvGrpSpPr/>
          <p:nvPr/>
        </p:nvGrpSpPr>
        <p:grpSpPr>
          <a:xfrm>
            <a:off x="13243939" y="-956153"/>
            <a:ext cx="2481390" cy="2148895"/>
            <a:chOff x="0" y="0"/>
            <a:chExt cx="3619627" cy="3134614"/>
          </a:xfrm>
        </p:grpSpPr>
        <p:sp>
          <p:nvSpPr>
            <p:cNvPr id="109" name="Freeform 25">
              <a:extLst>
                <a:ext uri="{FF2B5EF4-FFF2-40B4-BE49-F238E27FC236}">
                  <a16:creationId xmlns:a16="http://schemas.microsoft.com/office/drawing/2014/main" id="{428E93EC-A832-CFD3-1FF1-A8CA1A5C5CB2}"/>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sp>
        <p:nvSpPr>
          <p:cNvPr id="110" name="TextBox 26">
            <a:extLst>
              <a:ext uri="{FF2B5EF4-FFF2-40B4-BE49-F238E27FC236}">
                <a16:creationId xmlns:a16="http://schemas.microsoft.com/office/drawing/2014/main" id="{59483B7A-5D1F-9FD6-0EC2-51B8FA414A2F}"/>
              </a:ext>
            </a:extLst>
          </p:cNvPr>
          <p:cNvSpPr txBox="1"/>
          <p:nvPr/>
        </p:nvSpPr>
        <p:spPr>
          <a:xfrm>
            <a:off x="1028700" y="1028700"/>
            <a:ext cx="11942042" cy="1047750"/>
          </a:xfrm>
          <a:prstGeom prst="rect">
            <a:avLst/>
          </a:prstGeom>
        </p:spPr>
        <p:txBody>
          <a:bodyPr lIns="0" tIns="0" rIns="0" bIns="0" rtlCol="0" anchor="t">
            <a:spAutoFit/>
          </a:bodyPr>
          <a:lstStyle/>
          <a:p>
            <a:pPr>
              <a:lnSpc>
                <a:spcPts val="5399"/>
              </a:lnSpc>
            </a:pPr>
            <a:r>
              <a:rPr lang="en-US" sz="4499" spc="-44" dirty="0" err="1">
                <a:solidFill>
                  <a:srgbClr val="333A3B"/>
                </a:solidFill>
                <a:latin typeface="Fira Sans Bold"/>
              </a:rPr>
              <a:t>Rendicontazione</a:t>
            </a:r>
            <a:r>
              <a:rPr lang="en-US" sz="4499" spc="-44" dirty="0">
                <a:solidFill>
                  <a:srgbClr val="333A3B"/>
                </a:solidFill>
                <a:latin typeface="Fira Sans Bold"/>
              </a:rPr>
              <a:t> non </a:t>
            </a:r>
            <a:r>
              <a:rPr lang="en-US" sz="4499" spc="-44" dirty="0" err="1">
                <a:solidFill>
                  <a:srgbClr val="333A3B"/>
                </a:solidFill>
                <a:latin typeface="Fira Sans Bold"/>
              </a:rPr>
              <a:t>finanziaria</a:t>
            </a:r>
            <a:r>
              <a:rPr lang="en-US" sz="4499" spc="-44" dirty="0">
                <a:solidFill>
                  <a:srgbClr val="333A3B"/>
                </a:solidFill>
                <a:latin typeface="Fira Sans Bold"/>
              </a:rPr>
              <a:t> &amp; Green Deal</a:t>
            </a:r>
          </a:p>
          <a:p>
            <a:pPr>
              <a:lnSpc>
                <a:spcPts val="2999"/>
              </a:lnSpc>
              <a:spcBef>
                <a:spcPct val="0"/>
              </a:spcBef>
            </a:pPr>
            <a:r>
              <a:rPr lang="en-US" sz="2499" spc="-24" dirty="0" err="1">
                <a:solidFill>
                  <a:srgbClr val="00A181"/>
                </a:solidFill>
                <a:latin typeface="Fira Sans Bold"/>
              </a:rPr>
              <a:t>Evoluzione</a:t>
            </a:r>
            <a:r>
              <a:rPr lang="en-US" sz="2499" spc="-24" dirty="0">
                <a:solidFill>
                  <a:srgbClr val="00A181"/>
                </a:solidFill>
                <a:latin typeface="Fira Sans Bold"/>
              </a:rPr>
              <a:t> </a:t>
            </a:r>
            <a:r>
              <a:rPr lang="en-US" sz="2499" spc="-24" dirty="0" err="1">
                <a:solidFill>
                  <a:srgbClr val="00A181"/>
                </a:solidFill>
                <a:latin typeface="Fira Sans Bold"/>
              </a:rPr>
              <a:t>della</a:t>
            </a:r>
            <a:r>
              <a:rPr lang="en-US" sz="2499" spc="-24" dirty="0">
                <a:solidFill>
                  <a:srgbClr val="00A181"/>
                </a:solidFill>
                <a:latin typeface="Fira Sans Bold"/>
              </a:rPr>
              <a:t> </a:t>
            </a:r>
            <a:r>
              <a:rPr lang="en-US" sz="2499" spc="-24" dirty="0" err="1">
                <a:solidFill>
                  <a:srgbClr val="00A181"/>
                </a:solidFill>
                <a:latin typeface="Fira Sans Bold"/>
              </a:rPr>
              <a:t>normativa</a:t>
            </a:r>
            <a:endParaRPr lang="en-US" sz="2499" spc="-24" dirty="0">
              <a:solidFill>
                <a:srgbClr val="00A181"/>
              </a:solidFill>
              <a:latin typeface="Fira Sans Bold"/>
            </a:endParaRPr>
          </a:p>
        </p:txBody>
      </p:sp>
      <p:grpSp>
        <p:nvGrpSpPr>
          <p:cNvPr id="5" name="Group 3">
            <a:extLst>
              <a:ext uri="{FF2B5EF4-FFF2-40B4-BE49-F238E27FC236}">
                <a16:creationId xmlns:a16="http://schemas.microsoft.com/office/drawing/2014/main" id="{13CAEA0F-4D05-66A4-38D4-3E4F17496BEE}"/>
              </a:ext>
            </a:extLst>
          </p:cNvPr>
          <p:cNvGrpSpPr/>
          <p:nvPr/>
        </p:nvGrpSpPr>
        <p:grpSpPr>
          <a:xfrm>
            <a:off x="7231442" y="4356564"/>
            <a:ext cx="3364925" cy="3162628"/>
            <a:chOff x="0" y="0"/>
            <a:chExt cx="4486566" cy="4216838"/>
          </a:xfrm>
        </p:grpSpPr>
        <p:sp>
          <p:nvSpPr>
            <p:cNvPr id="6" name="TextBox 4">
              <a:extLst>
                <a:ext uri="{FF2B5EF4-FFF2-40B4-BE49-F238E27FC236}">
                  <a16:creationId xmlns:a16="http://schemas.microsoft.com/office/drawing/2014/main" id="{B08E200F-75DD-3D0C-EB1A-E3CDCD581F6A}"/>
                </a:ext>
              </a:extLst>
            </p:cNvPr>
            <p:cNvSpPr txBox="1"/>
            <p:nvPr/>
          </p:nvSpPr>
          <p:spPr>
            <a:xfrm>
              <a:off x="0" y="-9525"/>
              <a:ext cx="4486566" cy="1546225"/>
            </a:xfrm>
            <a:prstGeom prst="rect">
              <a:avLst/>
            </a:prstGeom>
          </p:spPr>
          <p:txBody>
            <a:bodyPr lIns="0" tIns="0" rIns="0" bIns="0" rtlCol="0" anchor="t">
              <a:spAutoFit/>
            </a:bodyPr>
            <a:lstStyle/>
            <a:p>
              <a:pPr>
                <a:lnSpc>
                  <a:spcPts val="4320"/>
                </a:lnSpc>
              </a:pPr>
              <a:r>
                <a:rPr lang="en-US" sz="3600" dirty="0">
                  <a:solidFill>
                    <a:srgbClr val="00A181"/>
                  </a:solidFill>
                  <a:latin typeface="Fira Sans"/>
                </a:rPr>
                <a:t>2022</a:t>
              </a:r>
            </a:p>
            <a:p>
              <a:pPr marL="0" lvl="0" indent="0">
                <a:lnSpc>
                  <a:spcPts val="2400"/>
                </a:lnSpc>
                <a:spcBef>
                  <a:spcPct val="0"/>
                </a:spcBef>
              </a:pPr>
              <a:r>
                <a:rPr lang="en-US" sz="2000" dirty="0" err="1">
                  <a:solidFill>
                    <a:srgbClr val="00A181"/>
                  </a:solidFill>
                  <a:latin typeface="Fira Sans Bold"/>
                  <a:ea typeface="Fira Sans Bold"/>
                </a:rPr>
                <a:t>Proposta</a:t>
              </a:r>
              <a:r>
                <a:rPr lang="en-US" sz="2000" dirty="0">
                  <a:solidFill>
                    <a:srgbClr val="00A181"/>
                  </a:solidFill>
                  <a:latin typeface="Fira Sans Bold"/>
                  <a:ea typeface="Fira Sans Bold"/>
                </a:rPr>
                <a:t> </a:t>
              </a:r>
              <a:r>
                <a:rPr lang="en-US" sz="2000" dirty="0" err="1">
                  <a:solidFill>
                    <a:srgbClr val="00A181"/>
                  </a:solidFill>
                  <a:latin typeface="Fira Sans Bold"/>
                  <a:ea typeface="Fira Sans Bold"/>
                </a:rPr>
                <a:t>su</a:t>
              </a:r>
              <a:r>
                <a:rPr lang="en-US" sz="2000" dirty="0">
                  <a:solidFill>
                    <a:srgbClr val="00A181"/>
                  </a:solidFill>
                  <a:latin typeface="Fira Sans Bold"/>
                  <a:ea typeface="Fira Sans Bold"/>
                </a:rPr>
                <a:t> Corporate ﻿Sustainability Due Diligence</a:t>
              </a:r>
            </a:p>
          </p:txBody>
        </p:sp>
        <p:sp>
          <p:nvSpPr>
            <p:cNvPr id="7" name="TextBox 5">
              <a:extLst>
                <a:ext uri="{FF2B5EF4-FFF2-40B4-BE49-F238E27FC236}">
                  <a16:creationId xmlns:a16="http://schemas.microsoft.com/office/drawing/2014/main" id="{50C468B0-F7DE-FDBE-3828-D23FE2EA069F}"/>
                </a:ext>
              </a:extLst>
            </p:cNvPr>
            <p:cNvSpPr txBox="1"/>
            <p:nvPr/>
          </p:nvSpPr>
          <p:spPr>
            <a:xfrm>
              <a:off x="0" y="1887446"/>
              <a:ext cx="4486566" cy="2329392"/>
            </a:xfrm>
            <a:prstGeom prst="rect">
              <a:avLst/>
            </a:prstGeom>
          </p:spPr>
          <p:txBody>
            <a:bodyPr lIns="0" tIns="0" rIns="0" bIns="0" rtlCol="0" anchor="t">
              <a:spAutoFit/>
            </a:bodyPr>
            <a:lstStyle/>
            <a:p>
              <a:pPr marL="0" lvl="0" indent="0">
                <a:lnSpc>
                  <a:spcPts val="2800"/>
                </a:lnSpc>
                <a:spcBef>
                  <a:spcPct val="0"/>
                </a:spcBef>
              </a:pPr>
              <a:r>
                <a:rPr lang="en-US" sz="2000" dirty="0">
                  <a:solidFill>
                    <a:srgbClr val="333A3B"/>
                  </a:solidFill>
                  <a:latin typeface="Fira Sans Light"/>
                </a:rPr>
                <a:t>Due diligence </a:t>
              </a:r>
              <a:r>
                <a:rPr lang="en-US" sz="2000" dirty="0" err="1">
                  <a:solidFill>
                    <a:srgbClr val="333A3B"/>
                  </a:solidFill>
                  <a:latin typeface="Fira Sans Light"/>
                </a:rPr>
                <a:t>d'impresa</a:t>
              </a:r>
              <a:r>
                <a:rPr lang="en-US" sz="2000" dirty="0">
                  <a:solidFill>
                    <a:srgbClr val="333A3B"/>
                  </a:solidFill>
                  <a:latin typeface="Fira Sans Light"/>
                </a:rPr>
                <a:t> - </a:t>
              </a:r>
              <a:r>
                <a:rPr lang="en-US" sz="2000" dirty="0" err="1">
                  <a:solidFill>
                    <a:srgbClr val="333A3B"/>
                  </a:solidFill>
                  <a:latin typeface="Fira Sans Light"/>
                </a:rPr>
                <a:t>obbligo</a:t>
              </a:r>
              <a:r>
                <a:rPr lang="en-US" sz="2000" dirty="0">
                  <a:solidFill>
                    <a:srgbClr val="333A3B"/>
                  </a:solidFill>
                  <a:latin typeface="Fira Sans Light"/>
                </a:rPr>
                <a:t> di </a:t>
              </a:r>
              <a:r>
                <a:rPr lang="en-US" sz="2000" dirty="0" err="1">
                  <a:solidFill>
                    <a:srgbClr val="333A3B"/>
                  </a:solidFill>
                  <a:latin typeface="Fira Sans Light"/>
                </a:rPr>
                <a:t>individuare</a:t>
              </a:r>
              <a:r>
                <a:rPr lang="en-US" sz="2000" dirty="0">
                  <a:solidFill>
                    <a:srgbClr val="333A3B"/>
                  </a:solidFill>
                  <a:latin typeface="Fira Sans Light"/>
                </a:rPr>
                <a:t> </a:t>
              </a:r>
              <a:r>
                <a:rPr lang="en-US" sz="2000" dirty="0" err="1">
                  <a:solidFill>
                    <a:srgbClr val="333A3B"/>
                  </a:solidFill>
                  <a:latin typeface="Fira Sans Light"/>
                </a:rPr>
                <a:t>potenziali</a:t>
              </a:r>
              <a:r>
                <a:rPr lang="en-US" sz="2000" dirty="0">
                  <a:solidFill>
                    <a:srgbClr val="333A3B"/>
                  </a:solidFill>
                  <a:latin typeface="Fira Sans Light"/>
                </a:rPr>
                <a:t> </a:t>
              </a:r>
              <a:r>
                <a:rPr lang="en-US" sz="2000" dirty="0" err="1">
                  <a:solidFill>
                    <a:srgbClr val="333A3B"/>
                  </a:solidFill>
                  <a:latin typeface="Fira Sans Light"/>
                </a:rPr>
                <a:t>impatti</a:t>
              </a:r>
              <a:r>
                <a:rPr lang="en-US" sz="2000" dirty="0">
                  <a:solidFill>
                    <a:srgbClr val="333A3B"/>
                  </a:solidFill>
                  <a:latin typeface="Fira Sans Light"/>
                </a:rPr>
                <a:t> </a:t>
              </a:r>
              <a:r>
                <a:rPr lang="en-US" sz="2000" dirty="0" err="1">
                  <a:solidFill>
                    <a:srgbClr val="333A3B"/>
                  </a:solidFill>
                  <a:latin typeface="Fira Sans Light"/>
                </a:rPr>
                <a:t>negativi</a:t>
              </a:r>
              <a:r>
                <a:rPr lang="en-US" sz="2000" dirty="0">
                  <a:solidFill>
                    <a:srgbClr val="333A3B"/>
                  </a:solidFill>
                  <a:latin typeface="Fira Sans Light"/>
                </a:rPr>
                <a:t> sui </a:t>
              </a:r>
              <a:r>
                <a:rPr lang="en-US" sz="2000" dirty="0" err="1">
                  <a:solidFill>
                    <a:srgbClr val="333A3B"/>
                  </a:solidFill>
                  <a:latin typeface="Fira Sans Light"/>
                </a:rPr>
                <a:t>diritti</a:t>
              </a:r>
              <a:r>
                <a:rPr lang="en-US" sz="2000" dirty="0">
                  <a:solidFill>
                    <a:srgbClr val="333A3B"/>
                  </a:solidFill>
                  <a:latin typeface="Fira Sans Light"/>
                </a:rPr>
                <a:t> </a:t>
              </a:r>
              <a:r>
                <a:rPr lang="en-US" sz="2000" dirty="0" err="1">
                  <a:solidFill>
                    <a:srgbClr val="333A3B"/>
                  </a:solidFill>
                  <a:latin typeface="Fira Sans Light"/>
                </a:rPr>
                <a:t>umani</a:t>
              </a:r>
              <a:r>
                <a:rPr lang="en-US" sz="2000" dirty="0">
                  <a:solidFill>
                    <a:srgbClr val="333A3B"/>
                  </a:solidFill>
                  <a:latin typeface="Fira Sans Light"/>
                </a:rPr>
                <a:t> e </a:t>
              </a:r>
              <a:r>
                <a:rPr lang="en-US" sz="2000" dirty="0" err="1">
                  <a:solidFill>
                    <a:srgbClr val="333A3B"/>
                  </a:solidFill>
                  <a:latin typeface="Fira Sans Light"/>
                </a:rPr>
                <a:t>sull'ambiente</a:t>
              </a:r>
              <a:r>
                <a:rPr lang="en-US" sz="2000" dirty="0">
                  <a:solidFill>
                    <a:srgbClr val="333A3B"/>
                  </a:solidFill>
                  <a:latin typeface="Fira Sans Light"/>
                </a:rPr>
                <a:t> </a:t>
              </a:r>
              <a:r>
                <a:rPr lang="en-US" sz="2000" dirty="0" err="1">
                  <a:solidFill>
                    <a:srgbClr val="333A3B"/>
                  </a:solidFill>
                  <a:latin typeface="Fira Sans Light"/>
                </a:rPr>
                <a:t>delle</a:t>
              </a:r>
              <a:r>
                <a:rPr lang="en-US" sz="2000" dirty="0">
                  <a:solidFill>
                    <a:srgbClr val="333A3B"/>
                  </a:solidFill>
                  <a:latin typeface="Fira Sans Light"/>
                </a:rPr>
                <a:t> </a:t>
              </a:r>
              <a:r>
                <a:rPr lang="en-US" sz="2000" dirty="0" err="1">
                  <a:solidFill>
                    <a:srgbClr val="333A3B"/>
                  </a:solidFill>
                  <a:latin typeface="Fira Sans Light"/>
                </a:rPr>
                <a:t>proprie</a:t>
              </a:r>
              <a:r>
                <a:rPr lang="en-US" sz="2000" dirty="0">
                  <a:solidFill>
                    <a:srgbClr val="333A3B"/>
                  </a:solidFill>
                  <a:latin typeface="Fira Sans Light"/>
                </a:rPr>
                <a:t> </a:t>
              </a:r>
              <a:r>
                <a:rPr lang="en-US" sz="2000" dirty="0" err="1">
                  <a:solidFill>
                    <a:srgbClr val="333A3B"/>
                  </a:solidFill>
                  <a:latin typeface="Fira Sans Light"/>
                </a:rPr>
                <a:t>attività</a:t>
              </a:r>
              <a:endParaRPr lang="en-US" sz="2000" dirty="0">
                <a:solidFill>
                  <a:srgbClr val="333A3B"/>
                </a:solidFill>
                <a:latin typeface="Fira Sans Light"/>
              </a:endParaRPr>
            </a:p>
          </p:txBody>
        </p:sp>
      </p:grpSp>
      <p:grpSp>
        <p:nvGrpSpPr>
          <p:cNvPr id="8" name="Group 6">
            <a:extLst>
              <a:ext uri="{FF2B5EF4-FFF2-40B4-BE49-F238E27FC236}">
                <a16:creationId xmlns:a16="http://schemas.microsoft.com/office/drawing/2014/main" id="{C5C23B63-56C5-26A0-1B18-8CABBBDC11D5}"/>
              </a:ext>
            </a:extLst>
          </p:cNvPr>
          <p:cNvGrpSpPr/>
          <p:nvPr/>
        </p:nvGrpSpPr>
        <p:grpSpPr>
          <a:xfrm>
            <a:off x="1221906" y="4349420"/>
            <a:ext cx="3364925" cy="2857828"/>
            <a:chOff x="0" y="0"/>
            <a:chExt cx="4486566" cy="3810438"/>
          </a:xfrm>
        </p:grpSpPr>
        <p:sp>
          <p:nvSpPr>
            <p:cNvPr id="9" name="TextBox 7">
              <a:extLst>
                <a:ext uri="{FF2B5EF4-FFF2-40B4-BE49-F238E27FC236}">
                  <a16:creationId xmlns:a16="http://schemas.microsoft.com/office/drawing/2014/main" id="{1029CAAB-826D-E849-1FF3-84B0041D97CA}"/>
                </a:ext>
              </a:extLst>
            </p:cNvPr>
            <p:cNvSpPr txBox="1"/>
            <p:nvPr/>
          </p:nvSpPr>
          <p:spPr>
            <a:xfrm>
              <a:off x="0" y="-9525"/>
              <a:ext cx="4486566" cy="1139825"/>
            </a:xfrm>
            <a:prstGeom prst="rect">
              <a:avLst/>
            </a:prstGeom>
          </p:spPr>
          <p:txBody>
            <a:bodyPr lIns="0" tIns="0" rIns="0" bIns="0" rtlCol="0" anchor="t">
              <a:spAutoFit/>
            </a:bodyPr>
            <a:lstStyle/>
            <a:p>
              <a:pPr>
                <a:lnSpc>
                  <a:spcPts val="4320"/>
                </a:lnSpc>
              </a:pPr>
              <a:r>
                <a:rPr lang="en-US" sz="3600" dirty="0">
                  <a:solidFill>
                    <a:srgbClr val="00A181"/>
                  </a:solidFill>
                  <a:latin typeface="Fira Sans"/>
                </a:rPr>
                <a:t>2022</a:t>
              </a:r>
            </a:p>
            <a:p>
              <a:pPr marL="0" lvl="0" indent="0">
                <a:lnSpc>
                  <a:spcPts val="2400"/>
                </a:lnSpc>
                <a:spcBef>
                  <a:spcPct val="0"/>
                </a:spcBef>
              </a:pPr>
              <a:r>
                <a:rPr lang="en-US" sz="2000" dirty="0" err="1">
                  <a:solidFill>
                    <a:srgbClr val="00A181"/>
                  </a:solidFill>
                  <a:latin typeface="Fira Sans Bold"/>
                </a:rPr>
                <a:t>Direttiva</a:t>
              </a:r>
              <a:r>
                <a:rPr lang="en-US" sz="2000" dirty="0">
                  <a:solidFill>
                    <a:srgbClr val="00A181"/>
                  </a:solidFill>
                  <a:latin typeface="Fira Sans Bold"/>
                </a:rPr>
                <a:t> 2022/2464</a:t>
              </a:r>
            </a:p>
          </p:txBody>
        </p:sp>
        <p:sp>
          <p:nvSpPr>
            <p:cNvPr id="10" name="TextBox 8">
              <a:extLst>
                <a:ext uri="{FF2B5EF4-FFF2-40B4-BE49-F238E27FC236}">
                  <a16:creationId xmlns:a16="http://schemas.microsoft.com/office/drawing/2014/main" id="{44028AF0-8373-FDCE-EF59-7E48FA51D4A7}"/>
                </a:ext>
              </a:extLst>
            </p:cNvPr>
            <p:cNvSpPr txBox="1"/>
            <p:nvPr/>
          </p:nvSpPr>
          <p:spPr>
            <a:xfrm>
              <a:off x="0" y="1481046"/>
              <a:ext cx="4486566" cy="2329392"/>
            </a:xfrm>
            <a:prstGeom prst="rect">
              <a:avLst/>
            </a:prstGeom>
          </p:spPr>
          <p:txBody>
            <a:bodyPr lIns="0" tIns="0" rIns="0" bIns="0" rtlCol="0" anchor="t">
              <a:spAutoFit/>
            </a:bodyPr>
            <a:lstStyle/>
            <a:p>
              <a:pPr marL="0" lvl="0" indent="0">
                <a:lnSpc>
                  <a:spcPts val="2800"/>
                </a:lnSpc>
                <a:spcBef>
                  <a:spcPct val="0"/>
                </a:spcBef>
              </a:pPr>
              <a:r>
                <a:rPr lang="en-US" sz="2000" dirty="0" err="1">
                  <a:solidFill>
                    <a:srgbClr val="333A3B"/>
                  </a:solidFill>
                  <a:latin typeface="Fira Sans Light"/>
                </a:rPr>
                <a:t>Estende</a:t>
              </a:r>
              <a:r>
                <a:rPr lang="en-US" sz="2000" dirty="0">
                  <a:solidFill>
                    <a:srgbClr val="333A3B"/>
                  </a:solidFill>
                  <a:latin typeface="Fira Sans Light"/>
                </a:rPr>
                <a:t> </a:t>
              </a:r>
              <a:r>
                <a:rPr lang="en-US" sz="2000" dirty="0" err="1">
                  <a:solidFill>
                    <a:srgbClr val="333A3B"/>
                  </a:solidFill>
                  <a:latin typeface="Fira Sans Light"/>
                </a:rPr>
                <a:t>l'obbligo</a:t>
              </a:r>
              <a:r>
                <a:rPr lang="en-US" sz="2000" dirty="0">
                  <a:solidFill>
                    <a:srgbClr val="333A3B"/>
                  </a:solidFill>
                  <a:latin typeface="Fira Sans Light"/>
                </a:rPr>
                <a:t> di </a:t>
              </a:r>
              <a:r>
                <a:rPr lang="en-US" sz="2000" dirty="0" err="1">
                  <a:solidFill>
                    <a:srgbClr val="333A3B"/>
                  </a:solidFill>
                  <a:latin typeface="Fira Sans Light"/>
                </a:rPr>
                <a:t>rendicontazione</a:t>
              </a:r>
              <a:r>
                <a:rPr lang="en-US" sz="2000" dirty="0">
                  <a:solidFill>
                    <a:srgbClr val="333A3B"/>
                  </a:solidFill>
                  <a:latin typeface="Fira Sans Light"/>
                </a:rPr>
                <a:t> di </a:t>
              </a:r>
              <a:r>
                <a:rPr lang="en-US" sz="2000" dirty="0" err="1">
                  <a:solidFill>
                    <a:srgbClr val="333A3B"/>
                  </a:solidFill>
                  <a:latin typeface="Fira Sans Light"/>
                </a:rPr>
                <a:t>sostenibilità</a:t>
              </a:r>
              <a:r>
                <a:rPr lang="en-US" sz="2000" dirty="0">
                  <a:solidFill>
                    <a:srgbClr val="333A3B"/>
                  </a:solidFill>
                  <a:latin typeface="Fira Sans Light"/>
                </a:rPr>
                <a:t> alle </a:t>
              </a:r>
              <a:r>
                <a:rPr lang="en-US" sz="2000" dirty="0" err="1">
                  <a:solidFill>
                    <a:srgbClr val="333A3B"/>
                  </a:solidFill>
                  <a:latin typeface="Fira Sans Light"/>
                </a:rPr>
                <a:t>grandi</a:t>
              </a:r>
              <a:r>
                <a:rPr lang="en-US" sz="2000" dirty="0">
                  <a:solidFill>
                    <a:srgbClr val="333A3B"/>
                  </a:solidFill>
                  <a:latin typeface="Fira Sans Light"/>
                </a:rPr>
                <a:t> </a:t>
              </a:r>
              <a:r>
                <a:rPr lang="en-US" sz="2000" dirty="0" err="1">
                  <a:solidFill>
                    <a:srgbClr val="333A3B"/>
                  </a:solidFill>
                  <a:latin typeface="Fira Sans Light"/>
                </a:rPr>
                <a:t>imprese</a:t>
              </a:r>
              <a:r>
                <a:rPr lang="en-US" sz="2000" dirty="0">
                  <a:solidFill>
                    <a:srgbClr val="333A3B"/>
                  </a:solidFill>
                  <a:latin typeface="Fira Sans Light"/>
                </a:rPr>
                <a:t> non </a:t>
              </a:r>
              <a:r>
                <a:rPr lang="en-US" sz="2000" dirty="0" err="1">
                  <a:solidFill>
                    <a:srgbClr val="333A3B"/>
                  </a:solidFill>
                  <a:latin typeface="Fira Sans Light"/>
                </a:rPr>
                <a:t>quotate</a:t>
              </a:r>
              <a:r>
                <a:rPr lang="en-US" sz="2000" dirty="0">
                  <a:solidFill>
                    <a:srgbClr val="333A3B"/>
                  </a:solidFill>
                  <a:latin typeface="Fira Sans Light"/>
                </a:rPr>
                <a:t> e </a:t>
              </a:r>
              <a:r>
                <a:rPr lang="en-US" sz="2000" dirty="0" err="1">
                  <a:solidFill>
                    <a:srgbClr val="333A3B"/>
                  </a:solidFill>
                  <a:latin typeface="Fira Sans Light"/>
                </a:rPr>
                <a:t>tutte</a:t>
              </a:r>
              <a:r>
                <a:rPr lang="en-US" sz="2000" dirty="0">
                  <a:solidFill>
                    <a:srgbClr val="333A3B"/>
                  </a:solidFill>
                  <a:latin typeface="Fira Sans Light"/>
                </a:rPr>
                <a:t> le </a:t>
              </a:r>
              <a:r>
                <a:rPr lang="en-US" sz="2000" dirty="0" err="1">
                  <a:solidFill>
                    <a:srgbClr val="333A3B"/>
                  </a:solidFill>
                  <a:latin typeface="Fira Sans Light"/>
                </a:rPr>
                <a:t>società</a:t>
              </a:r>
              <a:r>
                <a:rPr lang="en-US" sz="2000" dirty="0">
                  <a:solidFill>
                    <a:srgbClr val="333A3B"/>
                  </a:solidFill>
                  <a:latin typeface="Fira Sans Light"/>
                </a:rPr>
                <a:t> </a:t>
              </a:r>
              <a:r>
                <a:rPr lang="en-US" sz="2000" dirty="0" err="1">
                  <a:solidFill>
                    <a:srgbClr val="333A3B"/>
                  </a:solidFill>
                  <a:latin typeface="Fira Sans Light"/>
                </a:rPr>
                <a:t>quotate</a:t>
              </a:r>
              <a:endParaRPr lang="en-US" sz="2000" dirty="0">
                <a:solidFill>
                  <a:srgbClr val="333A3B"/>
                </a:solidFill>
                <a:latin typeface="Fira Sans Light"/>
              </a:endParaRPr>
            </a:p>
          </p:txBody>
        </p:sp>
      </p:grpSp>
      <p:grpSp>
        <p:nvGrpSpPr>
          <p:cNvPr id="11" name="Group 26">
            <a:extLst>
              <a:ext uri="{FF2B5EF4-FFF2-40B4-BE49-F238E27FC236}">
                <a16:creationId xmlns:a16="http://schemas.microsoft.com/office/drawing/2014/main" id="{900F44B6-8C89-D18C-1DF9-C7B8A8C9792E}"/>
              </a:ext>
            </a:extLst>
          </p:cNvPr>
          <p:cNvGrpSpPr/>
          <p:nvPr/>
        </p:nvGrpSpPr>
        <p:grpSpPr>
          <a:xfrm>
            <a:off x="13195171" y="4342276"/>
            <a:ext cx="3386261" cy="3176660"/>
            <a:chOff x="-28448" y="-9525"/>
            <a:chExt cx="4515014" cy="4235548"/>
          </a:xfrm>
        </p:grpSpPr>
        <p:sp>
          <p:nvSpPr>
            <p:cNvPr id="12" name="TextBox 27">
              <a:extLst>
                <a:ext uri="{FF2B5EF4-FFF2-40B4-BE49-F238E27FC236}">
                  <a16:creationId xmlns:a16="http://schemas.microsoft.com/office/drawing/2014/main" id="{6C0747BF-165F-3DF4-EC95-0E1FCCABC8DA}"/>
                </a:ext>
              </a:extLst>
            </p:cNvPr>
            <p:cNvSpPr txBox="1"/>
            <p:nvPr/>
          </p:nvSpPr>
          <p:spPr>
            <a:xfrm>
              <a:off x="0" y="-9525"/>
              <a:ext cx="4486566" cy="1139825"/>
            </a:xfrm>
            <a:prstGeom prst="rect">
              <a:avLst/>
            </a:prstGeom>
          </p:spPr>
          <p:txBody>
            <a:bodyPr lIns="0" tIns="0" rIns="0" bIns="0" rtlCol="0" anchor="t">
              <a:spAutoFit/>
            </a:bodyPr>
            <a:lstStyle/>
            <a:p>
              <a:pPr>
                <a:lnSpc>
                  <a:spcPts val="4320"/>
                </a:lnSpc>
              </a:pPr>
              <a:r>
                <a:rPr lang="en-US" sz="3600" dirty="0">
                  <a:solidFill>
                    <a:srgbClr val="00A181"/>
                  </a:solidFill>
                  <a:latin typeface="Fira Sans"/>
                </a:rPr>
                <a:t>2020</a:t>
              </a:r>
            </a:p>
            <a:p>
              <a:pPr marL="0" lvl="0" indent="0">
                <a:lnSpc>
                  <a:spcPts val="2400"/>
                </a:lnSpc>
                <a:spcBef>
                  <a:spcPct val="0"/>
                </a:spcBef>
              </a:pPr>
              <a:r>
                <a:rPr lang="en-US" sz="2000" dirty="0" err="1">
                  <a:solidFill>
                    <a:srgbClr val="00A181"/>
                  </a:solidFill>
                  <a:latin typeface="Fira Sans Bold"/>
                </a:rPr>
                <a:t>Regolamento</a:t>
              </a:r>
              <a:r>
                <a:rPr lang="en-US" sz="2000" dirty="0">
                  <a:solidFill>
                    <a:srgbClr val="00A181"/>
                  </a:solidFill>
                  <a:latin typeface="Fira Sans Bold"/>
                </a:rPr>
                <a:t> UE 2020/852</a:t>
              </a:r>
            </a:p>
          </p:txBody>
        </p:sp>
        <p:sp>
          <p:nvSpPr>
            <p:cNvPr id="13" name="TextBox 28">
              <a:extLst>
                <a:ext uri="{FF2B5EF4-FFF2-40B4-BE49-F238E27FC236}">
                  <a16:creationId xmlns:a16="http://schemas.microsoft.com/office/drawing/2014/main" id="{F15D8FD2-EF64-7D58-2A8E-03A4CF5BD5E6}"/>
                </a:ext>
              </a:extLst>
            </p:cNvPr>
            <p:cNvSpPr txBox="1"/>
            <p:nvPr/>
          </p:nvSpPr>
          <p:spPr>
            <a:xfrm>
              <a:off x="-28448" y="1896631"/>
              <a:ext cx="4486566" cy="2329392"/>
            </a:xfrm>
            <a:prstGeom prst="rect">
              <a:avLst/>
            </a:prstGeom>
          </p:spPr>
          <p:txBody>
            <a:bodyPr lIns="0" tIns="0" rIns="0" bIns="0" rtlCol="0" anchor="t">
              <a:spAutoFit/>
            </a:bodyPr>
            <a:lstStyle/>
            <a:p>
              <a:pPr marL="0" lvl="0" indent="0">
                <a:lnSpc>
                  <a:spcPts val="2800"/>
                </a:lnSpc>
                <a:spcBef>
                  <a:spcPct val="0"/>
                </a:spcBef>
              </a:pPr>
              <a:r>
                <a:rPr lang="en-US" sz="2000" dirty="0">
                  <a:solidFill>
                    <a:srgbClr val="333A3B"/>
                  </a:solidFill>
                  <a:latin typeface="Fira Sans Light"/>
                </a:rPr>
                <a:t>Introduce la </a:t>
              </a:r>
              <a:r>
                <a:rPr lang="en-US" sz="2000" dirty="0" err="1">
                  <a:solidFill>
                    <a:srgbClr val="333A3B"/>
                  </a:solidFill>
                  <a:latin typeface="Fira Sans Light"/>
                </a:rPr>
                <a:t>tassonomia</a:t>
              </a:r>
              <a:r>
                <a:rPr lang="en-US" sz="2000" dirty="0">
                  <a:solidFill>
                    <a:srgbClr val="333A3B"/>
                  </a:solidFill>
                  <a:latin typeface="Fira Sans Light"/>
                </a:rPr>
                <a:t> </a:t>
              </a:r>
              <a:r>
                <a:rPr lang="en-US" sz="2000" dirty="0" err="1">
                  <a:solidFill>
                    <a:srgbClr val="333A3B"/>
                  </a:solidFill>
                  <a:latin typeface="Fira Sans Light"/>
                </a:rPr>
                <a:t>delle</a:t>
              </a:r>
              <a:r>
                <a:rPr lang="en-US" sz="2000" dirty="0">
                  <a:solidFill>
                    <a:srgbClr val="333A3B"/>
                  </a:solidFill>
                  <a:latin typeface="Fira Sans Light"/>
                </a:rPr>
                <a:t> </a:t>
              </a:r>
              <a:r>
                <a:rPr lang="en-US" sz="2000" dirty="0" err="1">
                  <a:solidFill>
                    <a:srgbClr val="333A3B"/>
                  </a:solidFill>
                  <a:latin typeface="Fira Sans Light"/>
                </a:rPr>
                <a:t>attività</a:t>
              </a:r>
              <a:r>
                <a:rPr lang="en-US" sz="2000" dirty="0">
                  <a:solidFill>
                    <a:srgbClr val="333A3B"/>
                  </a:solidFill>
                  <a:latin typeface="Fira Sans Light"/>
                </a:rPr>
                <a:t> </a:t>
              </a:r>
              <a:r>
                <a:rPr lang="en-US" sz="2000" dirty="0" err="1">
                  <a:solidFill>
                    <a:srgbClr val="333A3B"/>
                  </a:solidFill>
                  <a:latin typeface="Fira Sans Light"/>
                </a:rPr>
                <a:t>economiche</a:t>
              </a:r>
              <a:r>
                <a:rPr lang="en-US" sz="2000" dirty="0">
                  <a:solidFill>
                    <a:srgbClr val="333A3B"/>
                  </a:solidFill>
                  <a:latin typeface="Fira Sans Light"/>
                </a:rPr>
                <a:t> eco-</a:t>
              </a:r>
              <a:r>
                <a:rPr lang="en-US" sz="2000" dirty="0" err="1">
                  <a:solidFill>
                    <a:srgbClr val="333A3B"/>
                  </a:solidFill>
                  <a:latin typeface="Fira Sans Light"/>
                </a:rPr>
                <a:t>compatibili</a:t>
              </a:r>
              <a:r>
                <a:rPr lang="en-US" sz="2000" dirty="0">
                  <a:solidFill>
                    <a:srgbClr val="333A3B"/>
                  </a:solidFill>
                  <a:latin typeface="Fira Sans Light"/>
                </a:rPr>
                <a:t> (</a:t>
              </a:r>
              <a:r>
                <a:rPr lang="en-US" sz="2000" dirty="0" err="1">
                  <a:solidFill>
                    <a:srgbClr val="333A3B"/>
                  </a:solidFill>
                  <a:latin typeface="Fira Sans Light"/>
                </a:rPr>
                <a:t>sostenibili</a:t>
              </a:r>
              <a:r>
                <a:rPr lang="en-US" sz="2000" dirty="0">
                  <a:solidFill>
                    <a:srgbClr val="333A3B"/>
                  </a:solidFill>
                  <a:latin typeface="Fira Sans Light"/>
                </a:rPr>
                <a:t> secondo </a:t>
              </a:r>
              <a:r>
                <a:rPr lang="en-US" sz="2000" dirty="0" err="1">
                  <a:solidFill>
                    <a:srgbClr val="333A3B"/>
                  </a:solidFill>
                  <a:latin typeface="Fira Sans Light"/>
                </a:rPr>
                <a:t>gli</a:t>
              </a:r>
              <a:r>
                <a:rPr lang="en-US" sz="2000" dirty="0">
                  <a:solidFill>
                    <a:srgbClr val="333A3B"/>
                  </a:solidFill>
                  <a:latin typeface="Fira Sans Light"/>
                </a:rPr>
                <a:t> </a:t>
              </a:r>
              <a:r>
                <a:rPr lang="en-US" sz="2000" dirty="0" err="1">
                  <a:solidFill>
                    <a:srgbClr val="333A3B"/>
                  </a:solidFill>
                  <a:latin typeface="Fira Sans Light"/>
                </a:rPr>
                <a:t>obiettivi</a:t>
              </a:r>
              <a:r>
                <a:rPr lang="en-US" sz="2000" dirty="0">
                  <a:solidFill>
                    <a:srgbClr val="333A3B"/>
                  </a:solidFill>
                  <a:latin typeface="Fira Sans Light"/>
                </a:rPr>
                <a:t> </a:t>
              </a:r>
              <a:r>
                <a:rPr lang="en-US" sz="2000" dirty="0" err="1">
                  <a:solidFill>
                    <a:srgbClr val="333A3B"/>
                  </a:solidFill>
                  <a:latin typeface="Fira Sans Light"/>
                </a:rPr>
                <a:t>ambientali</a:t>
              </a:r>
              <a:r>
                <a:rPr lang="en-US" sz="2000" dirty="0">
                  <a:solidFill>
                    <a:srgbClr val="333A3B"/>
                  </a:solidFill>
                  <a:latin typeface="Fira Sans Light"/>
                </a:rPr>
                <a:t> </a:t>
              </a:r>
              <a:r>
                <a:rPr lang="en-US" sz="2000" dirty="0" err="1">
                  <a:solidFill>
                    <a:srgbClr val="333A3B"/>
                  </a:solidFill>
                  <a:latin typeface="Fira Sans Light"/>
                </a:rPr>
                <a:t>dell’UE</a:t>
              </a:r>
              <a:r>
                <a:rPr lang="en-US" sz="2000" dirty="0">
                  <a:solidFill>
                    <a:srgbClr val="333A3B"/>
                  </a:solidFill>
                  <a:latin typeface="Fira Sans Light"/>
                </a:rPr>
                <a:t>)</a:t>
              </a:r>
            </a:p>
          </p:txBody>
        </p:sp>
      </p:grpSp>
    </p:spTree>
    <p:extLst>
      <p:ext uri="{BB962C8B-B14F-4D97-AF65-F5344CB8AC3E}">
        <p14:creationId xmlns:p14="http://schemas.microsoft.com/office/powerpoint/2010/main" val="3782942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a:extLst>
            <a:ext uri="{FF2B5EF4-FFF2-40B4-BE49-F238E27FC236}">
              <a16:creationId xmlns:a16="http://schemas.microsoft.com/office/drawing/2014/main" id="{68E96946-EA39-53DB-86A2-87010713E57F}"/>
            </a:ext>
          </a:extLst>
        </p:cNvPr>
        <p:cNvGrpSpPr/>
        <p:nvPr/>
      </p:nvGrpSpPr>
      <p:grpSpPr>
        <a:xfrm>
          <a:off x="0" y="0"/>
          <a:ext cx="0" cy="0"/>
          <a:chOff x="0" y="0"/>
          <a:chExt cx="0" cy="0"/>
        </a:xfrm>
      </p:grpSpPr>
      <p:sp>
        <p:nvSpPr>
          <p:cNvPr id="86" name="AutoShape 2">
            <a:extLst>
              <a:ext uri="{FF2B5EF4-FFF2-40B4-BE49-F238E27FC236}">
                <a16:creationId xmlns:a16="http://schemas.microsoft.com/office/drawing/2014/main" id="{7F827A33-818F-0CF2-52D1-489E9F5D3725}"/>
              </a:ext>
            </a:extLst>
          </p:cNvPr>
          <p:cNvSpPr/>
          <p:nvPr/>
        </p:nvSpPr>
        <p:spPr>
          <a:xfrm>
            <a:off x="-248892" y="8372506"/>
            <a:ext cx="18536892" cy="9525"/>
          </a:xfrm>
          <a:prstGeom prst="line">
            <a:avLst/>
          </a:prstGeom>
          <a:ln w="19050" cap="rnd">
            <a:solidFill>
              <a:srgbClr val="004651"/>
            </a:solidFill>
            <a:prstDash val="solid"/>
            <a:headEnd type="none" w="sm" len="sm"/>
            <a:tailEnd type="none" w="sm" len="sm"/>
          </a:ln>
        </p:spPr>
        <p:txBody>
          <a:bodyPr/>
          <a:lstStyle/>
          <a:p>
            <a:endParaRPr lang="it-IT"/>
          </a:p>
        </p:txBody>
      </p:sp>
      <p:grpSp>
        <p:nvGrpSpPr>
          <p:cNvPr id="93" name="Group 9">
            <a:extLst>
              <a:ext uri="{FF2B5EF4-FFF2-40B4-BE49-F238E27FC236}">
                <a16:creationId xmlns:a16="http://schemas.microsoft.com/office/drawing/2014/main" id="{D12B7E55-434F-28B3-52A1-3D5B3F6896D0}"/>
              </a:ext>
            </a:extLst>
          </p:cNvPr>
          <p:cNvGrpSpPr/>
          <p:nvPr/>
        </p:nvGrpSpPr>
        <p:grpSpPr>
          <a:xfrm>
            <a:off x="1028700" y="4381500"/>
            <a:ext cx="3364925" cy="3162628"/>
            <a:chOff x="0" y="0"/>
            <a:chExt cx="4486566" cy="4216838"/>
          </a:xfrm>
        </p:grpSpPr>
        <p:sp>
          <p:nvSpPr>
            <p:cNvPr id="94" name="TextBox 10">
              <a:extLst>
                <a:ext uri="{FF2B5EF4-FFF2-40B4-BE49-F238E27FC236}">
                  <a16:creationId xmlns:a16="http://schemas.microsoft.com/office/drawing/2014/main" id="{8436976F-61B8-1B15-B35D-94976FD0564A}"/>
                </a:ext>
              </a:extLst>
            </p:cNvPr>
            <p:cNvSpPr txBox="1"/>
            <p:nvPr/>
          </p:nvSpPr>
          <p:spPr>
            <a:xfrm>
              <a:off x="0" y="-9525"/>
              <a:ext cx="4486566" cy="1546225"/>
            </a:xfrm>
            <a:prstGeom prst="rect">
              <a:avLst/>
            </a:prstGeom>
          </p:spPr>
          <p:txBody>
            <a:bodyPr lIns="0" tIns="0" rIns="0" bIns="0" rtlCol="0" anchor="t">
              <a:spAutoFit/>
            </a:bodyPr>
            <a:lstStyle/>
            <a:p>
              <a:pPr>
                <a:lnSpc>
                  <a:spcPts val="4320"/>
                </a:lnSpc>
              </a:pPr>
              <a:r>
                <a:rPr lang="en-US" sz="3600" dirty="0">
                  <a:solidFill>
                    <a:srgbClr val="00A181"/>
                  </a:solidFill>
                  <a:latin typeface="Fira Sans Medium"/>
                </a:rPr>
                <a:t>2022</a:t>
              </a:r>
            </a:p>
            <a:p>
              <a:pPr marL="0" lvl="0" indent="0">
                <a:lnSpc>
                  <a:spcPts val="2400"/>
                </a:lnSpc>
                <a:spcBef>
                  <a:spcPct val="0"/>
                </a:spcBef>
              </a:pPr>
              <a:r>
                <a:rPr lang="en-US" sz="2000" dirty="0" err="1">
                  <a:solidFill>
                    <a:srgbClr val="00A181"/>
                  </a:solidFill>
                  <a:latin typeface="Fira Sans Bold"/>
                  <a:ea typeface="Fira Sans Bold"/>
                </a:rPr>
                <a:t>Proposta</a:t>
              </a:r>
              <a:r>
                <a:rPr lang="en-US" sz="2000" dirty="0">
                  <a:solidFill>
                    <a:srgbClr val="00A181"/>
                  </a:solidFill>
                  <a:latin typeface="Fira Sans Bold"/>
                  <a:ea typeface="Fira Sans Bold"/>
                </a:rPr>
                <a:t> </a:t>
              </a:r>
              <a:r>
                <a:rPr lang="en-US" sz="2000" dirty="0" err="1">
                  <a:solidFill>
                    <a:srgbClr val="00A181"/>
                  </a:solidFill>
                  <a:latin typeface="Fira Sans Bold"/>
                  <a:ea typeface="Fira Sans Bold"/>
                </a:rPr>
                <a:t>su</a:t>
              </a:r>
              <a:r>
                <a:rPr lang="en-US" sz="2000" dirty="0">
                  <a:solidFill>
                    <a:srgbClr val="00A181"/>
                  </a:solidFill>
                  <a:latin typeface="Fira Sans Bold"/>
                  <a:ea typeface="Fira Sans Bold"/>
                </a:rPr>
                <a:t> Carbon Removal </a:t>
              </a:r>
              <a:r>
                <a:rPr lang="en-US" sz="2000" dirty="0" err="1">
                  <a:solidFill>
                    <a:srgbClr val="00A181"/>
                  </a:solidFill>
                  <a:latin typeface="Fira Sans Bold"/>
                  <a:ea typeface="Fira Sans Bold"/>
                </a:rPr>
                <a:t>C﻿ertification</a:t>
              </a:r>
              <a:endParaRPr lang="en-US" sz="2000" dirty="0">
                <a:solidFill>
                  <a:srgbClr val="00A181"/>
                </a:solidFill>
                <a:latin typeface="Fira Sans Bold"/>
                <a:ea typeface="Fira Sans Bold"/>
              </a:endParaRPr>
            </a:p>
          </p:txBody>
        </p:sp>
        <p:sp>
          <p:nvSpPr>
            <p:cNvPr id="95" name="TextBox 11">
              <a:extLst>
                <a:ext uri="{FF2B5EF4-FFF2-40B4-BE49-F238E27FC236}">
                  <a16:creationId xmlns:a16="http://schemas.microsoft.com/office/drawing/2014/main" id="{D1B5324B-4CD2-059E-6FA3-F333058B3704}"/>
                </a:ext>
              </a:extLst>
            </p:cNvPr>
            <p:cNvSpPr txBox="1"/>
            <p:nvPr/>
          </p:nvSpPr>
          <p:spPr>
            <a:xfrm>
              <a:off x="0" y="1887446"/>
              <a:ext cx="4486566" cy="2329392"/>
            </a:xfrm>
            <a:prstGeom prst="rect">
              <a:avLst/>
            </a:prstGeom>
          </p:spPr>
          <p:txBody>
            <a:bodyPr lIns="0" tIns="0" rIns="0" bIns="0" rtlCol="0" anchor="t">
              <a:spAutoFit/>
            </a:bodyPr>
            <a:lstStyle/>
            <a:p>
              <a:pPr>
                <a:lnSpc>
                  <a:spcPts val="2800"/>
                </a:lnSpc>
              </a:pPr>
              <a:r>
                <a:rPr lang="en-US" sz="2000">
                  <a:solidFill>
                    <a:srgbClr val="333A3B"/>
                  </a:solidFill>
                  <a:latin typeface="Fira Sans Light"/>
                </a:rPr>
                <a:t>Certificazione volontaria degli assorbimenti di carbonio secondo i criteri QU.A.L.ITY</a:t>
              </a:r>
            </a:p>
            <a:p>
              <a:pPr marL="0" lvl="0" indent="0">
                <a:lnSpc>
                  <a:spcPts val="2800"/>
                </a:lnSpc>
                <a:spcBef>
                  <a:spcPct val="0"/>
                </a:spcBef>
              </a:pPr>
              <a:endParaRPr lang="en-US" sz="2000">
                <a:solidFill>
                  <a:srgbClr val="333A3B"/>
                </a:solidFill>
                <a:latin typeface="Fira Sans Light"/>
              </a:endParaRPr>
            </a:p>
          </p:txBody>
        </p:sp>
      </p:grpSp>
      <p:grpSp>
        <p:nvGrpSpPr>
          <p:cNvPr id="96" name="Group 12">
            <a:extLst>
              <a:ext uri="{FF2B5EF4-FFF2-40B4-BE49-F238E27FC236}">
                <a16:creationId xmlns:a16="http://schemas.microsoft.com/office/drawing/2014/main" id="{355A8D3A-C708-D1B7-7185-2E003A8085E8}"/>
              </a:ext>
            </a:extLst>
          </p:cNvPr>
          <p:cNvGrpSpPr/>
          <p:nvPr/>
        </p:nvGrpSpPr>
        <p:grpSpPr>
          <a:xfrm>
            <a:off x="1031805" y="8198352"/>
            <a:ext cx="380203" cy="329258"/>
            <a:chOff x="0" y="0"/>
            <a:chExt cx="3619627" cy="3134614"/>
          </a:xfrm>
        </p:grpSpPr>
        <p:sp>
          <p:nvSpPr>
            <p:cNvPr id="97" name="Freeform 13">
              <a:extLst>
                <a:ext uri="{FF2B5EF4-FFF2-40B4-BE49-F238E27FC236}">
                  <a16:creationId xmlns:a16="http://schemas.microsoft.com/office/drawing/2014/main" id="{E3BEED4A-BE0D-3899-CDF2-3D58CCEB33AB}"/>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98" name="Group 14">
            <a:extLst>
              <a:ext uri="{FF2B5EF4-FFF2-40B4-BE49-F238E27FC236}">
                <a16:creationId xmlns:a16="http://schemas.microsoft.com/office/drawing/2014/main" id="{15980AA3-ECF5-F897-A6EA-BD259A954F19}"/>
              </a:ext>
            </a:extLst>
          </p:cNvPr>
          <p:cNvGrpSpPr/>
          <p:nvPr/>
        </p:nvGrpSpPr>
        <p:grpSpPr>
          <a:xfrm>
            <a:off x="7231442" y="8191208"/>
            <a:ext cx="380203" cy="329258"/>
            <a:chOff x="0" y="0"/>
            <a:chExt cx="3619627" cy="3134614"/>
          </a:xfrm>
        </p:grpSpPr>
        <p:sp>
          <p:nvSpPr>
            <p:cNvPr id="99" name="Freeform 15">
              <a:extLst>
                <a:ext uri="{FF2B5EF4-FFF2-40B4-BE49-F238E27FC236}">
                  <a16:creationId xmlns:a16="http://schemas.microsoft.com/office/drawing/2014/main" id="{CE119650-5313-5CD0-17F6-2E0443CD07FA}"/>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100" name="Group 16">
            <a:extLst>
              <a:ext uri="{FF2B5EF4-FFF2-40B4-BE49-F238E27FC236}">
                <a16:creationId xmlns:a16="http://schemas.microsoft.com/office/drawing/2014/main" id="{FB6546C7-3DA5-BD3E-F000-C56D92678946}"/>
              </a:ext>
            </a:extLst>
          </p:cNvPr>
          <p:cNvGrpSpPr/>
          <p:nvPr/>
        </p:nvGrpSpPr>
        <p:grpSpPr>
          <a:xfrm>
            <a:off x="13216507" y="8198352"/>
            <a:ext cx="380203" cy="329258"/>
            <a:chOff x="0" y="0"/>
            <a:chExt cx="3619627" cy="3134614"/>
          </a:xfrm>
        </p:grpSpPr>
        <p:sp>
          <p:nvSpPr>
            <p:cNvPr id="101" name="Freeform 17">
              <a:extLst>
                <a:ext uri="{FF2B5EF4-FFF2-40B4-BE49-F238E27FC236}">
                  <a16:creationId xmlns:a16="http://schemas.microsoft.com/office/drawing/2014/main" id="{026323E5-10F5-8604-1727-CEDB43807AA8}"/>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104" name="Group 20">
            <a:extLst>
              <a:ext uri="{FF2B5EF4-FFF2-40B4-BE49-F238E27FC236}">
                <a16:creationId xmlns:a16="http://schemas.microsoft.com/office/drawing/2014/main" id="{08F59543-5F8C-B4F4-E0B1-9F4BD4E2AFFA}"/>
              </a:ext>
            </a:extLst>
          </p:cNvPr>
          <p:cNvGrpSpPr/>
          <p:nvPr/>
        </p:nvGrpSpPr>
        <p:grpSpPr>
          <a:xfrm>
            <a:off x="16799111" y="2687862"/>
            <a:ext cx="2977778" cy="2578770"/>
            <a:chOff x="0" y="0"/>
            <a:chExt cx="3619627" cy="3134614"/>
          </a:xfrm>
        </p:grpSpPr>
        <p:sp>
          <p:nvSpPr>
            <p:cNvPr id="105" name="Freeform 21">
              <a:extLst>
                <a:ext uri="{FF2B5EF4-FFF2-40B4-BE49-F238E27FC236}">
                  <a16:creationId xmlns:a16="http://schemas.microsoft.com/office/drawing/2014/main" id="{E9623BB9-6A97-277F-46E7-EBE7C16DFABD}"/>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it-IT"/>
            </a:p>
          </p:txBody>
        </p:sp>
      </p:grpSp>
      <p:grpSp>
        <p:nvGrpSpPr>
          <p:cNvPr id="106" name="Group 22">
            <a:extLst>
              <a:ext uri="{FF2B5EF4-FFF2-40B4-BE49-F238E27FC236}">
                <a16:creationId xmlns:a16="http://schemas.microsoft.com/office/drawing/2014/main" id="{36F2D53D-8CB2-5D8D-EC02-5D6B428CD69D}"/>
              </a:ext>
            </a:extLst>
          </p:cNvPr>
          <p:cNvGrpSpPr/>
          <p:nvPr/>
        </p:nvGrpSpPr>
        <p:grpSpPr>
          <a:xfrm>
            <a:off x="13660090" y="-135282"/>
            <a:ext cx="4201515" cy="3638531"/>
            <a:chOff x="0" y="0"/>
            <a:chExt cx="3619627" cy="3134614"/>
          </a:xfrm>
        </p:grpSpPr>
        <p:sp>
          <p:nvSpPr>
            <p:cNvPr id="107" name="Freeform 23">
              <a:extLst>
                <a:ext uri="{FF2B5EF4-FFF2-40B4-BE49-F238E27FC236}">
                  <a16:creationId xmlns:a16="http://schemas.microsoft.com/office/drawing/2014/main" id="{1EDE5903-DFDB-33B0-0D59-E17EE28ADBC8}"/>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it-IT"/>
            </a:p>
          </p:txBody>
        </p:sp>
      </p:grpSp>
      <p:grpSp>
        <p:nvGrpSpPr>
          <p:cNvPr id="108" name="Group 24">
            <a:extLst>
              <a:ext uri="{FF2B5EF4-FFF2-40B4-BE49-F238E27FC236}">
                <a16:creationId xmlns:a16="http://schemas.microsoft.com/office/drawing/2014/main" id="{78B38B7F-9436-8980-773C-F6885EAA6344}"/>
              </a:ext>
            </a:extLst>
          </p:cNvPr>
          <p:cNvGrpSpPr/>
          <p:nvPr/>
        </p:nvGrpSpPr>
        <p:grpSpPr>
          <a:xfrm>
            <a:off x="13243939" y="-956153"/>
            <a:ext cx="2481390" cy="2148895"/>
            <a:chOff x="0" y="0"/>
            <a:chExt cx="3619627" cy="3134614"/>
          </a:xfrm>
        </p:grpSpPr>
        <p:sp>
          <p:nvSpPr>
            <p:cNvPr id="109" name="Freeform 25">
              <a:extLst>
                <a:ext uri="{FF2B5EF4-FFF2-40B4-BE49-F238E27FC236}">
                  <a16:creationId xmlns:a16="http://schemas.microsoft.com/office/drawing/2014/main" id="{29C551E2-0694-4886-26DB-51A072943387}"/>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it-IT"/>
            </a:p>
          </p:txBody>
        </p:sp>
      </p:grpSp>
      <p:sp>
        <p:nvSpPr>
          <p:cNvPr id="110" name="TextBox 26">
            <a:extLst>
              <a:ext uri="{FF2B5EF4-FFF2-40B4-BE49-F238E27FC236}">
                <a16:creationId xmlns:a16="http://schemas.microsoft.com/office/drawing/2014/main" id="{0BB74505-F87F-6E94-0EC5-EFCA689D3F41}"/>
              </a:ext>
            </a:extLst>
          </p:cNvPr>
          <p:cNvSpPr txBox="1"/>
          <p:nvPr/>
        </p:nvSpPr>
        <p:spPr>
          <a:xfrm>
            <a:off x="1028700" y="1028700"/>
            <a:ext cx="11942042" cy="1047750"/>
          </a:xfrm>
          <a:prstGeom prst="rect">
            <a:avLst/>
          </a:prstGeom>
        </p:spPr>
        <p:txBody>
          <a:bodyPr lIns="0" tIns="0" rIns="0" bIns="0" rtlCol="0" anchor="t">
            <a:spAutoFit/>
          </a:bodyPr>
          <a:lstStyle/>
          <a:p>
            <a:pPr>
              <a:lnSpc>
                <a:spcPts val="5399"/>
              </a:lnSpc>
            </a:pPr>
            <a:r>
              <a:rPr lang="en-US" sz="4499" spc="-44" dirty="0" err="1">
                <a:solidFill>
                  <a:srgbClr val="333A3B"/>
                </a:solidFill>
                <a:latin typeface="Fira Sans Bold"/>
              </a:rPr>
              <a:t>Rendicontazione</a:t>
            </a:r>
            <a:r>
              <a:rPr lang="en-US" sz="4499" spc="-44" dirty="0">
                <a:solidFill>
                  <a:srgbClr val="333A3B"/>
                </a:solidFill>
                <a:latin typeface="Fira Sans Bold"/>
              </a:rPr>
              <a:t> non </a:t>
            </a:r>
            <a:r>
              <a:rPr lang="en-US" sz="4499" spc="-44" dirty="0" err="1">
                <a:solidFill>
                  <a:srgbClr val="333A3B"/>
                </a:solidFill>
                <a:latin typeface="Fira Sans Bold"/>
              </a:rPr>
              <a:t>finanziaria</a:t>
            </a:r>
            <a:r>
              <a:rPr lang="en-US" sz="4499" spc="-44" dirty="0">
                <a:solidFill>
                  <a:srgbClr val="333A3B"/>
                </a:solidFill>
                <a:latin typeface="Fira Sans Bold"/>
              </a:rPr>
              <a:t> &amp; Green Deal</a:t>
            </a:r>
          </a:p>
          <a:p>
            <a:pPr>
              <a:lnSpc>
                <a:spcPts val="2999"/>
              </a:lnSpc>
              <a:spcBef>
                <a:spcPct val="0"/>
              </a:spcBef>
            </a:pPr>
            <a:r>
              <a:rPr lang="en-US" sz="2499" spc="-24" dirty="0" err="1">
                <a:solidFill>
                  <a:srgbClr val="00A181"/>
                </a:solidFill>
                <a:latin typeface="Fira Sans Bold"/>
              </a:rPr>
              <a:t>Evoluzione</a:t>
            </a:r>
            <a:r>
              <a:rPr lang="en-US" sz="2499" spc="-24" dirty="0">
                <a:solidFill>
                  <a:srgbClr val="00A181"/>
                </a:solidFill>
                <a:latin typeface="Fira Sans Bold"/>
              </a:rPr>
              <a:t> </a:t>
            </a:r>
            <a:r>
              <a:rPr lang="en-US" sz="2499" spc="-24" dirty="0" err="1">
                <a:solidFill>
                  <a:srgbClr val="00A181"/>
                </a:solidFill>
                <a:latin typeface="Fira Sans Bold"/>
              </a:rPr>
              <a:t>della</a:t>
            </a:r>
            <a:r>
              <a:rPr lang="en-US" sz="2499" spc="-24" dirty="0">
                <a:solidFill>
                  <a:srgbClr val="00A181"/>
                </a:solidFill>
                <a:latin typeface="Fira Sans Bold"/>
              </a:rPr>
              <a:t> </a:t>
            </a:r>
            <a:r>
              <a:rPr lang="en-US" sz="2499" spc="-24" dirty="0" err="1">
                <a:solidFill>
                  <a:srgbClr val="00A181"/>
                </a:solidFill>
                <a:latin typeface="Fira Sans Bold"/>
              </a:rPr>
              <a:t>normativa</a:t>
            </a:r>
            <a:endParaRPr lang="en-US" sz="2499" spc="-24" dirty="0">
              <a:solidFill>
                <a:srgbClr val="00A181"/>
              </a:solidFill>
              <a:latin typeface="Fira Sans Bold"/>
            </a:endParaRPr>
          </a:p>
        </p:txBody>
      </p:sp>
      <p:grpSp>
        <p:nvGrpSpPr>
          <p:cNvPr id="111" name="Group 27">
            <a:extLst>
              <a:ext uri="{FF2B5EF4-FFF2-40B4-BE49-F238E27FC236}">
                <a16:creationId xmlns:a16="http://schemas.microsoft.com/office/drawing/2014/main" id="{16DF0D13-1081-698D-849D-6B57E59EE934}"/>
              </a:ext>
            </a:extLst>
          </p:cNvPr>
          <p:cNvGrpSpPr/>
          <p:nvPr/>
        </p:nvGrpSpPr>
        <p:grpSpPr>
          <a:xfrm>
            <a:off x="7231442" y="4374356"/>
            <a:ext cx="3364925" cy="3515053"/>
            <a:chOff x="0" y="0"/>
            <a:chExt cx="4486566" cy="4686738"/>
          </a:xfrm>
        </p:grpSpPr>
        <p:sp>
          <p:nvSpPr>
            <p:cNvPr id="112" name="TextBox 28">
              <a:extLst>
                <a:ext uri="{FF2B5EF4-FFF2-40B4-BE49-F238E27FC236}">
                  <a16:creationId xmlns:a16="http://schemas.microsoft.com/office/drawing/2014/main" id="{530129C3-75FA-50FF-EF95-8F4E0A42341F}"/>
                </a:ext>
              </a:extLst>
            </p:cNvPr>
            <p:cNvSpPr txBox="1"/>
            <p:nvPr/>
          </p:nvSpPr>
          <p:spPr>
            <a:xfrm>
              <a:off x="0" y="-9525"/>
              <a:ext cx="4486566" cy="1546225"/>
            </a:xfrm>
            <a:prstGeom prst="rect">
              <a:avLst/>
            </a:prstGeom>
          </p:spPr>
          <p:txBody>
            <a:bodyPr lIns="0" tIns="0" rIns="0" bIns="0" rtlCol="0" anchor="t">
              <a:spAutoFit/>
            </a:bodyPr>
            <a:lstStyle/>
            <a:p>
              <a:pPr>
                <a:lnSpc>
                  <a:spcPts val="4320"/>
                </a:lnSpc>
              </a:pPr>
              <a:r>
                <a:rPr lang="en-US" sz="3600" dirty="0">
                  <a:solidFill>
                    <a:srgbClr val="00A181"/>
                  </a:solidFill>
                  <a:latin typeface="Fira Sans Medium"/>
                </a:rPr>
                <a:t>2023</a:t>
              </a:r>
            </a:p>
            <a:p>
              <a:pPr marL="0" lvl="0" indent="0">
                <a:lnSpc>
                  <a:spcPts val="2400"/>
                </a:lnSpc>
                <a:spcBef>
                  <a:spcPct val="0"/>
                </a:spcBef>
              </a:pPr>
              <a:r>
                <a:rPr lang="en-US" sz="2000" dirty="0" err="1">
                  <a:solidFill>
                    <a:srgbClr val="00A181"/>
                  </a:solidFill>
                  <a:latin typeface="Fira Sans Bold"/>
                  <a:ea typeface="Fira Sans Bold"/>
                </a:rPr>
                <a:t>Regolamento</a:t>
              </a:r>
              <a:r>
                <a:rPr lang="en-US" sz="2000" dirty="0">
                  <a:solidFill>
                    <a:srgbClr val="00A181"/>
                  </a:solidFill>
                  <a:latin typeface="Fira Sans Bold"/>
                  <a:ea typeface="Fira Sans Bold"/>
                </a:rPr>
                <a:t> ﻿Deforestation free products</a:t>
              </a:r>
            </a:p>
          </p:txBody>
        </p:sp>
        <p:sp>
          <p:nvSpPr>
            <p:cNvPr id="113" name="TextBox 29">
              <a:extLst>
                <a:ext uri="{FF2B5EF4-FFF2-40B4-BE49-F238E27FC236}">
                  <a16:creationId xmlns:a16="http://schemas.microsoft.com/office/drawing/2014/main" id="{2A6EEF3E-39B2-242B-3CB3-0B63483A344C}"/>
                </a:ext>
              </a:extLst>
            </p:cNvPr>
            <p:cNvSpPr txBox="1"/>
            <p:nvPr/>
          </p:nvSpPr>
          <p:spPr>
            <a:xfrm>
              <a:off x="0" y="1887446"/>
              <a:ext cx="4486566" cy="2799292"/>
            </a:xfrm>
            <a:prstGeom prst="rect">
              <a:avLst/>
            </a:prstGeom>
          </p:spPr>
          <p:txBody>
            <a:bodyPr lIns="0" tIns="0" rIns="0" bIns="0" rtlCol="0" anchor="t">
              <a:spAutoFit/>
            </a:bodyPr>
            <a:lstStyle/>
            <a:p>
              <a:pPr marL="0" lvl="0" indent="0">
                <a:lnSpc>
                  <a:spcPts val="2800"/>
                </a:lnSpc>
                <a:spcBef>
                  <a:spcPct val="0"/>
                </a:spcBef>
              </a:pPr>
              <a:r>
                <a:rPr lang="en-US" sz="2000">
                  <a:solidFill>
                    <a:srgbClr val="333A3B"/>
                  </a:solidFill>
                  <a:latin typeface="Fira Sans Light"/>
                </a:rPr>
                <a:t>Limita import/export di bovini, cacao, caffè, palma, gomma, soia, legno per ridurre deforestazione, emissioni e perdita biodiversità </a:t>
              </a:r>
            </a:p>
          </p:txBody>
        </p:sp>
      </p:grpSp>
      <p:grpSp>
        <p:nvGrpSpPr>
          <p:cNvPr id="2" name="Group 14">
            <a:extLst>
              <a:ext uri="{FF2B5EF4-FFF2-40B4-BE49-F238E27FC236}">
                <a16:creationId xmlns:a16="http://schemas.microsoft.com/office/drawing/2014/main" id="{96454A62-3783-E5B2-62E4-AF9AEF37571D}"/>
              </a:ext>
            </a:extLst>
          </p:cNvPr>
          <p:cNvGrpSpPr/>
          <p:nvPr/>
        </p:nvGrpSpPr>
        <p:grpSpPr>
          <a:xfrm>
            <a:off x="13216507" y="4480685"/>
            <a:ext cx="3364925" cy="3162628"/>
            <a:chOff x="0" y="0"/>
            <a:chExt cx="4486566" cy="4216838"/>
          </a:xfrm>
        </p:grpSpPr>
        <p:sp>
          <p:nvSpPr>
            <p:cNvPr id="3" name="TextBox 15">
              <a:extLst>
                <a:ext uri="{FF2B5EF4-FFF2-40B4-BE49-F238E27FC236}">
                  <a16:creationId xmlns:a16="http://schemas.microsoft.com/office/drawing/2014/main" id="{F513706E-67B8-AA61-DA0F-6F4D0AB52484}"/>
                </a:ext>
              </a:extLst>
            </p:cNvPr>
            <p:cNvSpPr txBox="1"/>
            <p:nvPr/>
          </p:nvSpPr>
          <p:spPr>
            <a:xfrm>
              <a:off x="0" y="-9525"/>
              <a:ext cx="4486566" cy="1546225"/>
            </a:xfrm>
            <a:prstGeom prst="rect">
              <a:avLst/>
            </a:prstGeom>
          </p:spPr>
          <p:txBody>
            <a:bodyPr lIns="0" tIns="0" rIns="0" bIns="0" rtlCol="0" anchor="t">
              <a:spAutoFit/>
            </a:bodyPr>
            <a:lstStyle/>
            <a:p>
              <a:pPr>
                <a:lnSpc>
                  <a:spcPts val="4320"/>
                </a:lnSpc>
              </a:pPr>
              <a:r>
                <a:rPr lang="en-US" sz="3600">
                  <a:solidFill>
                    <a:srgbClr val="00A181"/>
                  </a:solidFill>
                  <a:latin typeface="Fira Sans Medium"/>
                </a:rPr>
                <a:t>2023</a:t>
              </a:r>
            </a:p>
            <a:p>
              <a:pPr>
                <a:lnSpc>
                  <a:spcPts val="2400"/>
                </a:lnSpc>
              </a:pPr>
              <a:r>
                <a:rPr lang="en-US" sz="2000">
                  <a:solidFill>
                    <a:srgbClr val="00A181"/>
                  </a:solidFill>
                  <a:latin typeface="Fira Sans Bold"/>
                </a:rPr>
                <a:t>Proposta su Green Claims</a:t>
              </a:r>
            </a:p>
            <a:p>
              <a:pPr marL="0" lvl="0" indent="0">
                <a:lnSpc>
                  <a:spcPts val="2400"/>
                </a:lnSpc>
                <a:spcBef>
                  <a:spcPct val="0"/>
                </a:spcBef>
              </a:pPr>
              <a:endParaRPr lang="en-US" sz="2000">
                <a:solidFill>
                  <a:srgbClr val="00A181"/>
                </a:solidFill>
                <a:latin typeface="Fira Sans Bold"/>
              </a:endParaRPr>
            </a:p>
          </p:txBody>
        </p:sp>
        <p:sp>
          <p:nvSpPr>
            <p:cNvPr id="4" name="TextBox 16">
              <a:extLst>
                <a:ext uri="{FF2B5EF4-FFF2-40B4-BE49-F238E27FC236}">
                  <a16:creationId xmlns:a16="http://schemas.microsoft.com/office/drawing/2014/main" id="{21D2B9AE-9E53-BA28-8611-E7EF225C99CE}"/>
                </a:ext>
              </a:extLst>
            </p:cNvPr>
            <p:cNvSpPr txBox="1"/>
            <p:nvPr/>
          </p:nvSpPr>
          <p:spPr>
            <a:xfrm>
              <a:off x="0" y="1887446"/>
              <a:ext cx="4486566" cy="2329392"/>
            </a:xfrm>
            <a:prstGeom prst="rect">
              <a:avLst/>
            </a:prstGeom>
          </p:spPr>
          <p:txBody>
            <a:bodyPr lIns="0" tIns="0" rIns="0" bIns="0" rtlCol="0" anchor="t">
              <a:spAutoFit/>
            </a:bodyPr>
            <a:lstStyle/>
            <a:p>
              <a:pPr>
                <a:lnSpc>
                  <a:spcPts val="2800"/>
                </a:lnSpc>
              </a:pPr>
              <a:r>
                <a:rPr lang="en-US" sz="2000" dirty="0" err="1">
                  <a:solidFill>
                    <a:srgbClr val="333A3B"/>
                  </a:solidFill>
                  <a:latin typeface="Fira Sans Light"/>
                </a:rPr>
                <a:t>Fornire</a:t>
              </a:r>
              <a:r>
                <a:rPr lang="en-US" sz="2000" dirty="0">
                  <a:solidFill>
                    <a:srgbClr val="333A3B"/>
                  </a:solidFill>
                  <a:latin typeface="Fira Sans Light"/>
                </a:rPr>
                <a:t> ai </a:t>
              </a:r>
              <a:r>
                <a:rPr lang="en-US" sz="2000" dirty="0" err="1">
                  <a:solidFill>
                    <a:srgbClr val="333A3B"/>
                  </a:solidFill>
                  <a:latin typeface="Fira Sans Light"/>
                </a:rPr>
                <a:t>consumatori</a:t>
              </a:r>
              <a:r>
                <a:rPr lang="en-US" sz="2000" dirty="0">
                  <a:solidFill>
                    <a:srgbClr val="333A3B"/>
                  </a:solidFill>
                  <a:latin typeface="Fira Sans Light"/>
                </a:rPr>
                <a:t> </a:t>
              </a:r>
              <a:r>
                <a:rPr lang="en-US" sz="2000" dirty="0" err="1">
                  <a:solidFill>
                    <a:srgbClr val="333A3B"/>
                  </a:solidFill>
                  <a:latin typeface="Fira Sans Light"/>
                </a:rPr>
                <a:t>informazioni</a:t>
              </a:r>
              <a:r>
                <a:rPr lang="en-US" sz="2000" dirty="0">
                  <a:solidFill>
                    <a:srgbClr val="333A3B"/>
                  </a:solidFill>
                  <a:latin typeface="Fira Sans Light"/>
                </a:rPr>
                <a:t> </a:t>
              </a:r>
              <a:r>
                <a:rPr lang="en-US" sz="2000" dirty="0" err="1">
                  <a:solidFill>
                    <a:srgbClr val="333A3B"/>
                  </a:solidFill>
                  <a:latin typeface="Fira Sans Light"/>
                </a:rPr>
                <a:t>affidabili</a:t>
              </a:r>
              <a:r>
                <a:rPr lang="en-US" sz="2000" dirty="0">
                  <a:solidFill>
                    <a:srgbClr val="333A3B"/>
                  </a:solidFill>
                  <a:latin typeface="Fira Sans Light"/>
                </a:rPr>
                <a:t>, </a:t>
              </a:r>
              <a:r>
                <a:rPr lang="en-US" sz="2000" dirty="0" err="1">
                  <a:solidFill>
                    <a:srgbClr val="333A3B"/>
                  </a:solidFill>
                  <a:latin typeface="Fira Sans Light"/>
                </a:rPr>
                <a:t>comparabili</a:t>
              </a:r>
              <a:r>
                <a:rPr lang="en-US" sz="2000" dirty="0">
                  <a:solidFill>
                    <a:srgbClr val="333A3B"/>
                  </a:solidFill>
                  <a:latin typeface="Fira Sans Light"/>
                </a:rPr>
                <a:t> e </a:t>
              </a:r>
              <a:r>
                <a:rPr lang="en-US" sz="2000" dirty="0" err="1">
                  <a:solidFill>
                    <a:srgbClr val="333A3B"/>
                  </a:solidFill>
                  <a:latin typeface="Fira Sans Light"/>
                </a:rPr>
                <a:t>verificabili</a:t>
              </a:r>
              <a:r>
                <a:rPr lang="en-US" sz="2000" dirty="0">
                  <a:solidFill>
                    <a:srgbClr val="333A3B"/>
                  </a:solidFill>
                  <a:latin typeface="Fira Sans Light"/>
                </a:rPr>
                <a:t> sui </a:t>
              </a:r>
              <a:r>
                <a:rPr lang="en-US" sz="2000" dirty="0" err="1">
                  <a:solidFill>
                    <a:srgbClr val="333A3B"/>
                  </a:solidFill>
                  <a:latin typeface="Fira Sans Light"/>
                </a:rPr>
                <a:t>prodotti</a:t>
              </a:r>
              <a:endParaRPr lang="en-US" sz="2000" dirty="0">
                <a:solidFill>
                  <a:srgbClr val="333A3B"/>
                </a:solidFill>
                <a:latin typeface="Fira Sans Light"/>
              </a:endParaRPr>
            </a:p>
            <a:p>
              <a:pPr marL="0" lvl="0" indent="0">
                <a:lnSpc>
                  <a:spcPts val="2800"/>
                </a:lnSpc>
                <a:spcBef>
                  <a:spcPct val="0"/>
                </a:spcBef>
              </a:pPr>
              <a:endParaRPr lang="en-US" sz="2000" dirty="0">
                <a:solidFill>
                  <a:srgbClr val="333A3B"/>
                </a:solidFill>
                <a:latin typeface="Fira Sans Light"/>
              </a:endParaRPr>
            </a:p>
          </p:txBody>
        </p:sp>
      </p:grpSp>
    </p:spTree>
    <p:extLst>
      <p:ext uri="{BB962C8B-B14F-4D97-AF65-F5344CB8AC3E}">
        <p14:creationId xmlns:p14="http://schemas.microsoft.com/office/powerpoint/2010/main" val="38911901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2C51E80FA4A644B6D0B717F0D95B6E" ma:contentTypeVersion="18" ma:contentTypeDescription="Crée un document." ma:contentTypeScope="" ma:versionID="f50da06eeb125693631d16ba690d68b1">
  <xsd:schema xmlns:xsd="http://www.w3.org/2001/XMLSchema" xmlns:xs="http://www.w3.org/2001/XMLSchema" xmlns:p="http://schemas.microsoft.com/office/2006/metadata/properties" xmlns:ns2="8ef3c1d4-d8a5-4304-a2b0-fd129a74d526" xmlns:ns3="c20fb06c-e23a-497c-8aff-937d3fe9addd" targetNamespace="http://schemas.microsoft.com/office/2006/metadata/properties" ma:root="true" ma:fieldsID="b9fb0a3ef40e70e05ec5b5119c2a85d7" ns2:_="" ns3:_="">
    <xsd:import namespace="8ef3c1d4-d8a5-4304-a2b0-fd129a74d526"/>
    <xsd:import namespace="c20fb06c-e23a-497c-8aff-937d3fe9addd"/>
    <xsd:element name="properties">
      <xsd:complexType>
        <xsd:sequence>
          <xsd:element name="documentManagement">
            <xsd:complexType>
              <xsd:all>
                <xsd:element ref="ns2:SharedWithUsers" minOccurs="0"/>
                <xsd:element ref="ns2:SharingHintHash"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2:TaxCatchAll" minOccurs="0"/>
                <xsd:element ref="ns2:SharedWithDetails" minOccurs="0"/>
                <xsd:element ref="ns3:MediaServiceDateTaken" minOccurs="0"/>
                <xsd:element ref="ns3:MediaServiceObjectDetectorVersion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c1d4-d8a5-4304-a2b0-fd129a74d526"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Partage du hachage d’indicateur" ma:internalName="SharingHintHash" ma:readOnly="true">
      <xsd:simpleType>
        <xsd:restriction base="dms:Text"/>
      </xsd:simpleType>
    </xsd:element>
    <xsd:element name="TaxCatchAll" ma:index="20" nillable="true" ma:displayName="Taxonomy Catch All Column" ma:hidden="true" ma:list="{6689526f-52ee-4f77-9c74-3bc71c34d8bf}" ma:internalName="TaxCatchAll" ma:showField="CatchAllData" ma:web="8ef3c1d4-d8a5-4304-a2b0-fd129a74d526">
      <xsd:complexType>
        <xsd:complexContent>
          <xsd:extension base="dms:MultiChoiceLookup">
            <xsd:sequence>
              <xsd:element name="Value" type="dms:Lookup" maxOccurs="unbounded" minOccurs="0" nillable="true"/>
            </xsd:sequence>
          </xsd:extension>
        </xsd:complexContent>
      </xsd:complexType>
    </xsd:element>
    <xsd:element name="SharedWithDetails" ma:index="21" nillable="true" ma:displayName="Partagé avec dé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20fb06c-e23a-497c-8aff-937d3fe9add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b29bfcf7-546b-4b86-81cc-2a77b7f2fde3"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20fb06c-e23a-497c-8aff-937d3fe9addd">
      <Terms xmlns="http://schemas.microsoft.com/office/infopath/2007/PartnerControls"/>
    </lcf76f155ced4ddcb4097134ff3c332f>
    <TaxCatchAll xmlns="8ef3c1d4-d8a5-4304-a2b0-fd129a74d526" xsi:nil="true"/>
  </documentManagement>
</p:properties>
</file>

<file path=customXml/itemProps1.xml><?xml version="1.0" encoding="utf-8"?>
<ds:datastoreItem xmlns:ds="http://schemas.openxmlformats.org/officeDocument/2006/customXml" ds:itemID="{AC9E8E3D-C1EF-4B9D-B04D-3AB623EE06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f3c1d4-d8a5-4304-a2b0-fd129a74d526"/>
    <ds:schemaRef ds:uri="c20fb06c-e23a-497c-8aff-937d3fe9ad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7FCB6D-1EEC-4C80-9835-16ABE402BBCD}">
  <ds:schemaRefs>
    <ds:schemaRef ds:uri="http://schemas.microsoft.com/sharepoint/v3/contenttype/forms"/>
  </ds:schemaRefs>
</ds:datastoreItem>
</file>

<file path=customXml/itemProps3.xml><?xml version="1.0" encoding="utf-8"?>
<ds:datastoreItem xmlns:ds="http://schemas.openxmlformats.org/officeDocument/2006/customXml" ds:itemID="{2409ECEA-F0D7-4B70-A03C-C6E05A566681}">
  <ds:schemaRefs>
    <ds:schemaRef ds:uri="http://schemas.microsoft.com/office/2006/metadata/properties"/>
    <ds:schemaRef ds:uri="http://schemas.microsoft.com/office/infopath/2007/PartnerControls"/>
    <ds:schemaRef ds:uri="c20fb06c-e23a-497c-8aff-937d3fe9addd"/>
    <ds:schemaRef ds:uri="8ef3c1d4-d8a5-4304-a2b0-fd129a74d526"/>
  </ds:schemaRefs>
</ds:datastoreItem>
</file>

<file path=docProps/app.xml><?xml version="1.0" encoding="utf-8"?>
<Properties xmlns="http://schemas.openxmlformats.org/officeDocument/2006/extended-properties" xmlns:vt="http://schemas.openxmlformats.org/officeDocument/2006/docPropsVTypes">
  <TotalTime>4580</TotalTime>
  <Words>3193</Words>
  <Application>Microsoft Office PowerPoint</Application>
  <PresentationFormat>Personnalisé</PresentationFormat>
  <Paragraphs>204</Paragraphs>
  <Slides>28</Slides>
  <Notes>3</Notes>
  <HiddenSlides>0</HiddenSlides>
  <MMClips>0</MMClips>
  <ScaleCrop>false</ScaleCrop>
  <HeadingPairs>
    <vt:vector size="4" baseType="variant">
      <vt:variant>
        <vt:lpstr>Thème</vt:lpstr>
      </vt:variant>
      <vt:variant>
        <vt:i4>1</vt:i4>
      </vt:variant>
      <vt:variant>
        <vt:lpstr>Titres des diapositives</vt:lpstr>
      </vt:variant>
      <vt:variant>
        <vt:i4>28</vt:i4>
      </vt:variant>
    </vt:vector>
  </HeadingPairs>
  <TitlesOfParts>
    <vt:vector size="29"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2024.03.15 - Roberto</dc:title>
  <dc:creator>Roberto Ferrigno</dc:creator>
  <cp:lastModifiedBy>Anastasiya Bondar</cp:lastModifiedBy>
  <cp:revision>143</cp:revision>
  <dcterms:created xsi:type="dcterms:W3CDTF">2006-08-16T00:00:00Z</dcterms:created>
  <dcterms:modified xsi:type="dcterms:W3CDTF">2024-03-14T18:39:26Z</dcterms:modified>
  <dc:identifier>DAF8S3wWbOE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0x010100102C51E80FA4A644B6D0B717F0D95B6E</vt:lpwstr>
  </property>
  <property fmtid="{D5CDD505-2E9C-101B-9397-08002B2CF9AE}" pid="3" name="MediaServiceImageTags">
    <vt:lpwstr/>
  </property>
</Properties>
</file>